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7" r:id="rId4"/>
    <p:sldId id="260" r:id="rId5"/>
    <p:sldId id="298" r:id="rId6"/>
    <p:sldId id="297" r:id="rId7"/>
    <p:sldId id="295" r:id="rId8"/>
    <p:sldId id="288" r:id="rId9"/>
    <p:sldId id="289" r:id="rId10"/>
    <p:sldId id="261" r:id="rId11"/>
    <p:sldId id="300" r:id="rId12"/>
    <p:sldId id="290" r:id="rId13"/>
    <p:sldId id="301" r:id="rId14"/>
    <p:sldId id="292" r:id="rId15"/>
    <p:sldId id="29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DF17E-EA34-0446-C0CD-BBAB58A4CD7C}" name="동원 이" initials="동이" userId="5a98e330f12528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9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D1825-3C4F-7D6F-C55E-88BF84936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B09C-4C82-0639-0FF2-2DA72A11B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607-C8F1-71C9-F403-3A8119CD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7111-3A55-E36A-443B-A6961665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0C80-D2DA-B035-2249-C94ABC7F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85DF-CB6F-C0F7-5423-019B37DE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48CCE-B023-F9A7-D518-10299D80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3214-D5DE-DBC6-681E-60B4CE76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F8790-A61F-FD7E-BE8E-9DAD2D67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5336-5185-35B3-1042-2B926D2D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AD292C-3DC7-B047-EB19-7030C045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0624-92DF-37B1-2B50-7B67E2E4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6DB86-83AF-C05B-7F75-33C0365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6CA3B-4E23-1594-DED6-70DA16C4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5C833-AC5D-19E5-6E36-AE6245BA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FE87-F0BA-5925-986A-4CEB6D63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E77AB-0CAE-8A55-5F66-923E50E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0AC4C-3D80-0182-951A-ABBE6A39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3AD01-E358-42DF-D401-4E0936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9F38D-A0B9-7720-EE8B-E9A6619A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84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F9E-6D59-0ECB-2EC7-EC9795B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E866E-CAC3-988A-D732-EB6858274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BD76A-5AF8-64E6-5DCB-0469C6F1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CDDC4-762A-3579-516E-F0F1AD9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B1765-AFEC-9F83-BD5E-99C6D14E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2E62-F82B-DA74-B9F5-3BEC1C7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7A3A4-1A92-D0B0-AF6A-F32579192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21C9A-74F4-315F-E3C4-AB08450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659352-C2E4-51BA-E1BB-06B16A53D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AC1B3-85E5-BFF0-3D3F-B807F9E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6B50-5DCC-8528-E425-70B55CE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162F-2CEF-E8A6-2FDE-46533DA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0A0942-A3D3-53D6-8392-DD38D2E8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6AD4-473E-0F25-9D3B-6C1B9EE2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7701FF-66B3-AF63-3AB4-0E0EB1DE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F5FE4F-9735-BE79-8D7B-121CF37B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677A78-8EDC-5F13-3F48-3E35DD5B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06C54D-E948-F03B-E960-C6B04CD0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FB193-B324-DEFD-BC34-CC17B11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9500-A972-6881-90AC-2DEA880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5872C-85C2-A38C-146D-54B3BE71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4D13B-078C-C5FF-B382-DC040867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C6AB1-CAF8-E823-A41D-A3F56B92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63F4-3303-2F78-87E2-C2F63400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345B6-5E21-2842-715D-A40C53D8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1453E-DAA6-30EB-DBA6-15E357BC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3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8286-3368-2B0C-3B7E-30E9BC4E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84EF-B963-D008-8CAD-CAF0EA2E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AA5550-39C1-D007-2A95-682ED3DCE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1E4A9-D52D-0531-B4FF-BDC32797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4786A-C449-BB75-AAD6-8328E5E0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DBEA6-3994-BDCE-94A0-5025CE8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2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8BE90-723A-DBD9-E441-6F8F4D42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DFE71A-154F-E140-3B42-18D1C0F55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C891A-BC61-C08C-42F9-8DB0E4D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E1E5-06CF-2A4C-82D2-3A081351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EB27A-16E5-158F-FD3A-635E336E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B0D35-4279-680E-7890-A3DDC1C0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9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C5B0E-B6DC-FE6E-7A49-5E842B20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EA2A-A67E-19D5-7E77-42AE43F6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1976-EBFA-66FE-F552-FF5F010F0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F2D6-8C5E-4A0C-AD78-AB907B009066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AA69D-C1A3-9973-39DE-65816BF5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1B6B-D90E-3F04-17BC-34916AE79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D8E1-9E45-4F5A-8B7A-16B0399C8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dw998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selfshadow.com/publications/s2013-shading-course/karis/s2013_pbs_epic_notes_v2.pdf" TargetMode="External"/><Relationship Id="rId5" Type="http://schemas.openxmlformats.org/officeDocument/2006/relationships/hyperlink" Target="https://blog.selfshadow.com/publications/s2013-shading-course/karis/s2013_pbs_epic_slides.pdf" TargetMode="External"/><Relationship Id="rId4" Type="http://schemas.openxmlformats.org/officeDocument/2006/relationships/hyperlink" Target="https://blog.selfshadow.com/publications/s2013-shading-course/karis/s2013_pbs_epic_slides.ppt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drin/PBR" TargetMode="External"/><Relationship Id="rId2" Type="http://schemas.openxmlformats.org/officeDocument/2006/relationships/hyperlink" Target="https://github.com/derkreature/IBLBake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kreature/IBLBake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5004-D9B8-0BF9-5E5B-BCBA7C86B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Direct3D11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820F-C031-7D37-3253-EAE9601FE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Image Based Lighting</a:t>
            </a:r>
          </a:p>
          <a:p>
            <a:r>
              <a:rPr lang="en-US" altLang="ko-KR" dirty="0">
                <a:hlinkClick r:id="rId2"/>
              </a:rPr>
              <a:t>ldw9981@gmail.com</a:t>
            </a:r>
            <a:r>
              <a:rPr lang="en-US" altLang="ko-KR" dirty="0"/>
              <a:t> </a:t>
            </a:r>
            <a:r>
              <a:rPr lang="ko-KR" altLang="en-US" dirty="0"/>
              <a:t>이동원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05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3D76D-67E3-A8C9-D2D2-119480C0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 Diffuse Term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E0C7B-AD49-5CAF-4560-FB6F49D50843}"/>
              </a:ext>
            </a:extLst>
          </p:cNvPr>
          <p:cNvSpPr txBox="1"/>
          <p:nvPr/>
        </p:nvSpPr>
        <p:spPr>
          <a:xfrm>
            <a:off x="161800" y="2105766"/>
            <a:ext cx="114733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표면이 받는 반구의 여러 방향에서 오는 광량을 </a:t>
            </a:r>
            <a:r>
              <a:rPr lang="ko-KR" altLang="en-US" dirty="0" err="1"/>
              <a:t>샘플링한다</a:t>
            </a:r>
            <a:r>
              <a:rPr lang="ko-KR" altLang="en-US" dirty="0"/>
              <a:t>. </a:t>
            </a:r>
            <a:r>
              <a:rPr lang="ko-KR" altLang="en-US" dirty="0" err="1"/>
              <a:t>Lambertian</a:t>
            </a:r>
            <a:r>
              <a:rPr lang="ko-KR" altLang="en-US" dirty="0"/>
              <a:t> </a:t>
            </a:r>
            <a:r>
              <a:rPr lang="ko-KR" altLang="en-US" dirty="0" err="1"/>
              <a:t>BRDF를</a:t>
            </a:r>
            <a:r>
              <a:rPr lang="ko-KR" altLang="en-US" dirty="0"/>
              <a:t> 가정하여 포함되어 있다.</a:t>
            </a:r>
          </a:p>
          <a:p>
            <a:r>
              <a:rPr lang="ko-KR" altLang="en-US" dirty="0"/>
              <a:t>float3 </a:t>
            </a:r>
            <a:r>
              <a:rPr lang="ko-KR" altLang="en-US" dirty="0" err="1"/>
              <a:t>irradiance</a:t>
            </a:r>
            <a:r>
              <a:rPr lang="ko-KR" altLang="en-US" dirty="0"/>
              <a:t> = </a:t>
            </a:r>
            <a:r>
              <a:rPr lang="ko-KR" altLang="en-US" dirty="0" err="1"/>
              <a:t>txIBL_Diffuse.Sample</a:t>
            </a:r>
            <a:r>
              <a:rPr lang="ko-KR" altLang="en-US" dirty="0"/>
              <a:t>(</a:t>
            </a:r>
            <a:r>
              <a:rPr lang="ko-KR" altLang="en-US" dirty="0" err="1"/>
              <a:t>samplerLinear</a:t>
            </a:r>
            <a:r>
              <a:rPr lang="ko-KR" altLang="en-US" dirty="0"/>
              <a:t>, </a:t>
            </a:r>
            <a:r>
              <a:rPr lang="ko-KR" altLang="en-US" dirty="0" err="1"/>
              <a:t>N</a:t>
            </a:r>
            <a:r>
              <a:rPr lang="ko-KR" altLang="en-US" dirty="0"/>
              <a:t>).</a:t>
            </a:r>
            <a:r>
              <a:rPr lang="ko-KR" altLang="en-US" dirty="0" err="1"/>
              <a:t>rgb</a:t>
            </a:r>
            <a:r>
              <a:rPr lang="ko-KR" altLang="en-US" dirty="0"/>
              <a:t>;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F0 = lerp(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Fdielectric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albedo,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 err="1"/>
              <a:t>프레넬</a:t>
            </a:r>
            <a:r>
              <a:rPr lang="en-US" altLang="ko-KR" dirty="0"/>
              <a:t>(</a:t>
            </a:r>
            <a:r>
              <a:rPr lang="ko-KR" altLang="en-US" dirty="0"/>
              <a:t>시선</a:t>
            </a:r>
            <a:r>
              <a:rPr lang="en-US" altLang="ko-KR" dirty="0"/>
              <a:t>-</a:t>
            </a:r>
            <a:r>
              <a:rPr lang="ko-KR" altLang="en-US" dirty="0"/>
              <a:t>빛 방향</a:t>
            </a:r>
            <a:r>
              <a:rPr lang="en-US" altLang="ko-KR" dirty="0"/>
              <a:t>)</a:t>
            </a:r>
            <a:r>
              <a:rPr lang="ko-KR" altLang="en-US" dirty="0"/>
              <a:t>에 따른 반사율을 최소 반사율</a:t>
            </a:r>
            <a:r>
              <a:rPr lang="en-US" altLang="ko-KR" dirty="0"/>
              <a:t>(</a:t>
            </a:r>
            <a:r>
              <a:rPr lang="ko-KR" altLang="en-US" dirty="0"/>
              <a:t>비금속</a:t>
            </a:r>
            <a:r>
              <a:rPr lang="en-US" altLang="ko-KR" dirty="0"/>
              <a:t>/</a:t>
            </a:r>
            <a:r>
              <a:rPr lang="ko-KR" altLang="en-US" dirty="0"/>
              <a:t>금속</a:t>
            </a:r>
            <a:r>
              <a:rPr lang="en-US" altLang="ko-KR" dirty="0"/>
              <a:t>)</a:t>
            </a:r>
            <a:r>
              <a:rPr lang="ko-KR" altLang="en-US" dirty="0"/>
              <a:t>을 고려하여 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// 빛 방향은 특정 할 수 없으므로 </a:t>
            </a:r>
            <a:r>
              <a:rPr lang="en-US" altLang="ko-KR" dirty="0" err="1"/>
              <a:t>cosLo</a:t>
            </a:r>
            <a:r>
              <a:rPr lang="en-US" altLang="ko-KR" dirty="0"/>
              <a:t> =</a:t>
            </a:r>
            <a:r>
              <a:rPr lang="ko-KR" altLang="en-US" dirty="0"/>
              <a:t> </a:t>
            </a:r>
            <a:r>
              <a:rPr lang="ko-KR" altLang="en-US" dirty="0" err="1"/>
              <a:t>dot</a:t>
            </a:r>
            <a:r>
              <a:rPr lang="ko-KR" altLang="en-US" dirty="0"/>
              <a:t>(</a:t>
            </a:r>
            <a:r>
              <a:rPr lang="ko-KR" altLang="en-US" dirty="0" err="1"/>
              <a:t>Normal,View</a:t>
            </a:r>
            <a:r>
              <a:rPr lang="ko-KR" altLang="en-US" dirty="0"/>
              <a:t>)을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float3 </a:t>
            </a:r>
            <a:r>
              <a:rPr lang="ko-KR" altLang="en-US" dirty="0" err="1"/>
              <a:t>F</a:t>
            </a:r>
            <a:r>
              <a:rPr lang="ko-KR" altLang="en-US" dirty="0"/>
              <a:t> = </a:t>
            </a:r>
            <a:r>
              <a:rPr lang="ko-KR" altLang="en-US" dirty="0" err="1"/>
              <a:t>fresnelSchlick</a:t>
            </a:r>
            <a:r>
              <a:rPr lang="ko-KR" altLang="en-US" dirty="0"/>
              <a:t>(F0, </a:t>
            </a:r>
            <a:r>
              <a:rPr lang="ko-KR" altLang="en-US" dirty="0" err="1"/>
              <a:t>cosLo</a:t>
            </a:r>
            <a:r>
              <a:rPr lang="ko-KR" altLang="en-US" dirty="0"/>
              <a:t>);   </a:t>
            </a:r>
          </a:p>
          <a:p>
            <a:endParaRPr lang="en-US" altLang="ko-KR" dirty="0"/>
          </a:p>
          <a:p>
            <a:r>
              <a:rPr lang="ko-KR" altLang="en-US" dirty="0"/>
              <a:t>/</a:t>
            </a:r>
            <a:r>
              <a:rPr lang="en-US" altLang="ko-KR" dirty="0"/>
              <a:t>/</a:t>
            </a:r>
            <a:r>
              <a:rPr lang="ko-KR" altLang="en-US" dirty="0"/>
              <a:t> 금속일수록 표면 산란을 제거하며 비금속일수록 표면 산란이 그대로 표현된다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float3 </a:t>
            </a:r>
            <a:r>
              <a:rPr lang="ko-KR" altLang="en-US" dirty="0" err="1"/>
              <a:t>kd</a:t>
            </a:r>
            <a:r>
              <a:rPr lang="ko-KR" altLang="en-US" dirty="0"/>
              <a:t> = </a:t>
            </a:r>
            <a:r>
              <a:rPr lang="ko-KR" altLang="en-US" dirty="0" err="1"/>
              <a:t>lerp</a:t>
            </a:r>
            <a:r>
              <a:rPr lang="ko-KR" altLang="en-US" dirty="0"/>
              <a:t>(1.0 - </a:t>
            </a:r>
            <a:r>
              <a:rPr lang="ko-KR" altLang="en-US" dirty="0" err="1"/>
              <a:t>F</a:t>
            </a:r>
            <a:r>
              <a:rPr lang="ko-KR" altLang="en-US" dirty="0"/>
              <a:t>, 0.0, </a:t>
            </a:r>
            <a:r>
              <a:rPr lang="ko-KR" altLang="en-US" dirty="0" err="1"/>
              <a:t>metalness</a:t>
            </a:r>
            <a:r>
              <a:rPr lang="ko-KR" altLang="en-US" dirty="0"/>
              <a:t>);</a:t>
            </a:r>
          </a:p>
          <a:p>
            <a:endParaRPr lang="en-US" altLang="ko-KR" dirty="0"/>
          </a:p>
          <a:p>
            <a:r>
              <a:rPr lang="ko-KR" altLang="en-US" dirty="0"/>
              <a:t>// </a:t>
            </a:r>
            <a:r>
              <a:rPr lang="ko-KR" altLang="en-US" dirty="0" err="1"/>
              <a:t>txIBL_Diffuse</a:t>
            </a:r>
            <a:r>
              <a:rPr lang="ko-KR" altLang="en-US" dirty="0"/>
              <a:t> </a:t>
            </a:r>
            <a:r>
              <a:rPr lang="ko-KR" altLang="en-US" dirty="0" err="1"/>
              <a:t>맵에는</a:t>
            </a:r>
            <a:r>
              <a:rPr lang="ko-KR" altLang="en-US" dirty="0"/>
              <a:t> </a:t>
            </a:r>
            <a:r>
              <a:rPr lang="ko-KR" altLang="en-US" dirty="0" err="1"/>
              <a:t>Lambertian</a:t>
            </a:r>
            <a:r>
              <a:rPr lang="ko-KR" altLang="en-US" dirty="0"/>
              <a:t> </a:t>
            </a:r>
            <a:r>
              <a:rPr lang="ko-KR" altLang="en-US" dirty="0" err="1"/>
              <a:t>BRDF를</a:t>
            </a:r>
            <a:r>
              <a:rPr lang="ko-KR" altLang="en-US" dirty="0"/>
              <a:t> 가정하여 포함되어 있다.</a:t>
            </a:r>
          </a:p>
          <a:p>
            <a:r>
              <a:rPr lang="ko-KR" altLang="en-US" dirty="0"/>
              <a:t>float3 </a:t>
            </a:r>
            <a:r>
              <a:rPr lang="ko-KR" altLang="en-US" dirty="0" err="1"/>
              <a:t>diffuseIBL</a:t>
            </a:r>
            <a:r>
              <a:rPr lang="ko-KR" altLang="en-US" dirty="0"/>
              <a:t> = </a:t>
            </a:r>
            <a:r>
              <a:rPr lang="ko-KR" altLang="en-US" dirty="0" err="1"/>
              <a:t>kd</a:t>
            </a:r>
            <a:r>
              <a:rPr lang="ko-KR" altLang="en-US" dirty="0"/>
              <a:t> * </a:t>
            </a:r>
            <a:r>
              <a:rPr lang="en-US" altLang="ko-KR" dirty="0" err="1"/>
              <a:t>BaseColor</a:t>
            </a:r>
            <a:r>
              <a:rPr lang="en-US" altLang="ko-KR" dirty="0"/>
              <a:t>* XM_PI</a:t>
            </a:r>
            <a:r>
              <a:rPr lang="ko-KR" altLang="en-US" dirty="0"/>
              <a:t> * </a:t>
            </a:r>
            <a:r>
              <a:rPr lang="ko-KR" altLang="en-US" dirty="0" err="1"/>
              <a:t>irradiance</a:t>
            </a:r>
            <a:r>
              <a:rPr lang="ko-KR" altLang="en-US" dirty="0"/>
              <a:t>;  // </a:t>
            </a:r>
            <a:r>
              <a:rPr lang="ko-KR" altLang="en-US" dirty="0" err="1"/>
              <a:t>IBL의</a:t>
            </a:r>
            <a:r>
              <a:rPr lang="ko-KR" altLang="en-US" dirty="0"/>
              <a:t> </a:t>
            </a:r>
            <a:r>
              <a:rPr lang="ko-KR" altLang="en-US" dirty="0" err="1"/>
              <a:t>diffuse</a:t>
            </a:r>
            <a:r>
              <a:rPr lang="ko-KR" altLang="en-US" dirty="0"/>
              <a:t> 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52B0C-4152-DB3A-09EC-5CCA7FD8C3B5}"/>
              </a:ext>
            </a:extLst>
          </p:cNvPr>
          <p:cNvSpPr txBox="1"/>
          <p:nvPr/>
        </p:nvSpPr>
        <p:spPr>
          <a:xfrm>
            <a:off x="3000586" y="6002528"/>
            <a:ext cx="538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BaseColor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BaseColor</a:t>
            </a:r>
            <a:r>
              <a:rPr lang="en-US" altLang="ko-KR" sz="1200" dirty="0"/>
              <a:t> Texture </a:t>
            </a:r>
            <a:r>
              <a:rPr lang="ko-KR" altLang="en-US" sz="1200" dirty="0"/>
              <a:t>에서 샘플링한 컬러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08FDFA-9553-71A0-A9AA-FCFBC9CEE112}"/>
              </a:ext>
            </a:extLst>
          </p:cNvPr>
          <p:cNvGrpSpPr/>
          <p:nvPr/>
        </p:nvGrpSpPr>
        <p:grpSpPr>
          <a:xfrm>
            <a:off x="6739668" y="4596042"/>
            <a:ext cx="5384800" cy="1124535"/>
            <a:chOff x="5903261" y="3332213"/>
            <a:chExt cx="5384800" cy="112453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67635FE-F6CB-22E0-DBDF-221B80790872}"/>
                </a:ext>
              </a:extLst>
            </p:cNvPr>
            <p:cNvSpPr/>
            <p:nvPr/>
          </p:nvSpPr>
          <p:spPr>
            <a:xfrm>
              <a:off x="6759788" y="3650827"/>
              <a:ext cx="2553545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D7AD3E-59BB-13D0-2BF7-8CBFE4CFA6AC}"/>
                </a:ext>
              </a:extLst>
            </p:cNvPr>
            <p:cNvSpPr/>
            <p:nvPr/>
          </p:nvSpPr>
          <p:spPr>
            <a:xfrm>
              <a:off x="9313333" y="3650827"/>
              <a:ext cx="1639146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F(</a:t>
              </a:r>
              <a:r>
                <a:rPr lang="ko-KR" altLang="en-US" dirty="0"/>
                <a:t>반사 비율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20B0A16-3CE4-A6C8-6C8D-CB0300BBA3AB}"/>
                </a:ext>
              </a:extLst>
            </p:cNvPr>
            <p:cNvSpPr/>
            <p:nvPr/>
          </p:nvSpPr>
          <p:spPr>
            <a:xfrm>
              <a:off x="6759786" y="3764671"/>
              <a:ext cx="2553545" cy="3162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Kd</a:t>
              </a:r>
              <a:r>
                <a:rPr lang="en-US" altLang="ko-KR" dirty="0"/>
                <a:t>(</a:t>
              </a:r>
              <a:r>
                <a:rPr lang="ko-KR" altLang="en-US" dirty="0"/>
                <a:t> </a:t>
              </a:r>
              <a:r>
                <a:rPr lang="ko-KR" altLang="en-US" dirty="0" err="1"/>
                <a:t>표면산란</a:t>
              </a:r>
              <a:r>
                <a:rPr lang="ko-KR" altLang="en-US" dirty="0"/>
                <a:t> 비율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611E80-FE6A-48ED-E584-A77B4A5496F1}"/>
                </a:ext>
              </a:extLst>
            </p:cNvPr>
            <p:cNvSpPr txBox="1"/>
            <p:nvPr/>
          </p:nvSpPr>
          <p:spPr>
            <a:xfrm>
              <a:off x="5903261" y="4179749"/>
              <a:ext cx="53848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              1                      </a:t>
              </a:r>
              <a:r>
                <a:rPr lang="en-US" altLang="ko-KR" sz="1200" dirty="0" err="1"/>
                <a:t>metalness</a:t>
              </a:r>
              <a:r>
                <a:rPr lang="en-US" altLang="ko-KR" sz="1200" dirty="0"/>
                <a:t>           0                 </a:t>
              </a:r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DEC00F-7D36-0F99-42CA-08A3F624D3BC}"/>
                </a:ext>
              </a:extLst>
            </p:cNvPr>
            <p:cNvSpPr txBox="1"/>
            <p:nvPr/>
          </p:nvSpPr>
          <p:spPr>
            <a:xfrm>
              <a:off x="6664959" y="3332213"/>
              <a:ext cx="42875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0.0                                                                    1.0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56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FAF89-B2DD-6C87-8295-E82DA48E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</a:t>
            </a:r>
            <a:r>
              <a:rPr lang="ko-KR" altLang="en-US" dirty="0"/>
              <a:t> </a:t>
            </a:r>
            <a:r>
              <a:rPr lang="en-US" altLang="ko-KR" dirty="0"/>
              <a:t>Specular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8CC34-11B0-39B4-3C63-D8907D4C7F5A}"/>
                  </a:ext>
                </a:extLst>
              </p:cNvPr>
              <p:cNvSpPr txBox="1"/>
              <p:nvPr/>
            </p:nvSpPr>
            <p:spPr>
              <a:xfrm>
                <a:off x="-269507" y="1841172"/>
                <a:ext cx="6097604" cy="904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supHide m:val="on"/>
                          <m:ctrlPr>
                            <a:rPr lang="ar-AE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altLang="ko-KR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𝐷𝐹𝐺</m:t>
                                  </m:r>
                                </m:num>
                                <m:den>
                                  <m:r>
                                    <a:rPr lang="ar-AE" altLang="ko-KR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d>
                                    <m:d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r>
                                        <a:rPr lang="ar-AE" altLang="ko-KR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altLang="ko-KR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altLang="ko-KR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ar-AE" altLang="ko-KR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ko-KR" altLang="ar-AE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8CC34-11B0-39B4-3C63-D8907D4C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9507" y="1841172"/>
                <a:ext cx="6097604" cy="904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37FCA3-4797-8026-65DC-5EAB40AD5AFB}"/>
                  </a:ext>
                </a:extLst>
              </p:cNvPr>
              <p:cNvSpPr txBox="1"/>
              <p:nvPr/>
            </p:nvSpPr>
            <p:spPr>
              <a:xfrm>
                <a:off x="6096000" y="1690688"/>
                <a:ext cx="562924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l-GR" altLang="ko-KR" sz="1400" dirty="0"/>
                  <a:t>ω</a:t>
                </a:r>
                <a:r>
                  <a:rPr lang="en-US" altLang="ko-KR" sz="1400" dirty="0"/>
                  <a:t>ᵢ  = incoming light direction (</a:t>
                </a:r>
                <a:r>
                  <a:rPr lang="ko-KR" altLang="en-US" sz="1400" dirty="0"/>
                  <a:t>들어오는 빛의 방향</a:t>
                </a:r>
                <a:r>
                  <a:rPr lang="en-US" altLang="ko-KR" sz="1400" dirty="0"/>
                  <a:t>, L)</a:t>
                </a:r>
              </a:p>
              <a:p>
                <a:pPr>
                  <a:buNone/>
                </a:pPr>
                <a:r>
                  <a:rPr lang="el-GR" altLang="ko-KR" sz="1400" dirty="0"/>
                  <a:t>ω</a:t>
                </a:r>
                <a:r>
                  <a:rPr lang="en-US" altLang="ko-KR" sz="1400" dirty="0"/>
                  <a:t>ₒ  = outgoing light direction (</a:t>
                </a:r>
                <a:r>
                  <a:rPr lang="ko-KR" altLang="en-US" sz="1400" dirty="0"/>
                  <a:t>나가는 빛의 방향</a:t>
                </a:r>
                <a:r>
                  <a:rPr lang="en-US" altLang="ko-KR" sz="1400" dirty="0"/>
                  <a:t>, V)</a:t>
                </a: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,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400" dirty="0"/>
                  <a:t>  그 방향에서 들어오는 빛의 밝기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ko-KR" altLang="en-US" sz="1400" b="0" i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ko-KR" altLang="en-US" sz="1400" dirty="0"/>
                  <a:t> 그 빛이 표면에 실제로 기여하는 양  </a:t>
                </a:r>
                <a:r>
                  <a:rPr lang="en-US" altLang="ko-KR" sz="1400" dirty="0"/>
                  <a:t>cosine-weighting</a:t>
                </a:r>
                <a:br>
                  <a:rPr lang="ko-KR" altLang="en-US" sz="1400" dirty="0"/>
                </a:br>
                <a14:m>
                  <m:oMath xmlns:m="http://schemas.openxmlformats.org/officeDocument/2006/math"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그 방향 조각의 “면적”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37FCA3-4797-8026-65DC-5EAB40AD5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629249" cy="1169551"/>
              </a:xfrm>
              <a:prstGeom prst="rect">
                <a:avLst/>
              </a:prstGeom>
              <a:blipFill>
                <a:blip r:embed="rId3"/>
                <a:stretch>
                  <a:fillRect l="-325" t="-2083"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832E4-C344-D1F5-C96F-CC39801924E6}"/>
              </a:ext>
            </a:extLst>
          </p:cNvPr>
          <p:cNvSpPr txBox="1"/>
          <p:nvPr/>
        </p:nvSpPr>
        <p:spPr>
          <a:xfrm>
            <a:off x="490888" y="3059668"/>
            <a:ext cx="1105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Specular IBL</a:t>
            </a:r>
            <a:r>
              <a:rPr lang="ko-KR" altLang="en-US" dirty="0"/>
              <a:t>은 </a:t>
            </a:r>
            <a:r>
              <a:rPr lang="en-US" altLang="ko-KR" dirty="0"/>
              <a:t>Cook–Torrance BRDF</a:t>
            </a:r>
            <a:r>
              <a:rPr lang="ko-KR" altLang="en-US" dirty="0"/>
              <a:t>를 환경광에 대해 적분해야 하는데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 적분은 </a:t>
            </a:r>
            <a:r>
              <a:rPr lang="en-US" altLang="ko-KR" dirty="0"/>
              <a:t>D·F·G </a:t>
            </a:r>
            <a:r>
              <a:rPr lang="ko-KR" altLang="en-US" dirty="0"/>
              <a:t>항을 포함한 매우 복잡한 식이므로 실시간으로 계산할 수 없다</a:t>
            </a:r>
            <a:r>
              <a:rPr lang="en-US" altLang="ko-KR" dirty="0"/>
              <a:t>.(</a:t>
            </a:r>
            <a:r>
              <a:rPr lang="ko-KR" altLang="en-US" dirty="0"/>
              <a:t>실시간 수백</a:t>
            </a:r>
            <a:r>
              <a:rPr lang="en-US" altLang="ko-KR" dirty="0"/>
              <a:t>~</a:t>
            </a:r>
            <a:r>
              <a:rPr lang="ko-KR" altLang="en-US" dirty="0"/>
              <a:t>수천 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따라서 </a:t>
            </a:r>
            <a:r>
              <a:rPr lang="en-US" altLang="ko-KR" dirty="0"/>
              <a:t>IBL</a:t>
            </a:r>
            <a:r>
              <a:rPr lang="ko-KR" altLang="en-US" dirty="0"/>
              <a:t>에서는 이를 두 부분</a:t>
            </a:r>
            <a:r>
              <a:rPr lang="en-US" altLang="ko-KR" dirty="0"/>
              <a:t>(Env Prefilter + BRDF LUT)</a:t>
            </a:r>
            <a:r>
              <a:rPr lang="ko-KR" altLang="en-US" dirty="0"/>
              <a:t>으로 미리 계산하여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134F0-4EF0-5BA0-CC24-6D10881874B0}"/>
                  </a:ext>
                </a:extLst>
              </p:cNvPr>
              <p:cNvSpPr txBox="1"/>
              <p:nvPr/>
            </p:nvSpPr>
            <p:spPr>
              <a:xfrm>
                <a:off x="468830" y="4182427"/>
                <a:ext cx="11723170" cy="2120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altLang="ko-KR" b="1" dirty="0"/>
                  <a:t>Specular IBL split-sum </a:t>
                </a:r>
                <a:r>
                  <a:rPr lang="ko-KR" altLang="en-US" b="1" dirty="0"/>
                  <a:t>근사식 </a:t>
                </a:r>
                <a:endParaRPr lang="en-US" altLang="ko-KR" b="1" dirty="0"/>
              </a:p>
              <a:p>
                <a:pPr>
                  <a:buNone/>
                </a:pPr>
                <a:r>
                  <a:rPr lang="en-US" altLang="ko-KR" b="1" dirty="0"/>
                  <a:t>( UE4 Real Shading in Unreal Engine 4</a:t>
                </a:r>
                <a:r>
                  <a:rPr lang="en-US" altLang="ko-KR" dirty="0"/>
                  <a:t> (Brian Karis) [slides: </a:t>
                </a:r>
                <a:r>
                  <a:rPr lang="en-US" altLang="ko-KR" dirty="0">
                    <a:hlinkClick r:id="rId4"/>
                  </a:rPr>
                  <a:t>ppt</a:t>
                </a:r>
                <a:r>
                  <a:rPr lang="en-US" altLang="ko-KR" dirty="0"/>
                  <a:t>, </a:t>
                </a:r>
                <a:r>
                  <a:rPr lang="en-US" altLang="ko-KR" dirty="0">
                    <a:hlinkClick r:id="rId5"/>
                  </a:rPr>
                  <a:t>pdf</a:t>
                </a:r>
                <a:r>
                  <a:rPr lang="en-US" altLang="ko-KR" dirty="0"/>
                  <a:t>] </a:t>
                </a:r>
                <a:r>
                  <a:rPr lang="en-US" altLang="ko-KR" dirty="0">
                    <a:hlinkClick r:id="rId6"/>
                  </a:rPr>
                  <a:t>[course notes]</a:t>
                </a:r>
                <a:r>
                  <a:rPr lang="en-US" altLang="ko-KR" dirty="0"/>
                  <a:t> )</a:t>
                </a:r>
                <a:endParaRPr lang="ko-KR" altLang="en-US" b="1" dirty="0"/>
              </a:p>
              <a:p>
                <a:pPr>
                  <a:buNone/>
                </a:pPr>
                <a:endParaRPr lang="en-US" altLang="ko-KR" dirty="0"/>
              </a:p>
              <a:p>
                <a:pPr>
                  <a:buNone/>
                </a:pPr>
                <a:r>
                  <a:rPr lang="ko-KR" altLang="en-US" dirty="0"/>
                  <a:t>위 적분을 “</a:t>
                </a:r>
                <a:r>
                  <a:rPr lang="ko-KR" altLang="en-US" dirty="0" err="1"/>
                  <a:t>환경광</a:t>
                </a:r>
                <a:r>
                  <a:rPr lang="ko-KR" altLang="en-US" dirty="0"/>
                  <a:t> 쪽</a:t>
                </a:r>
                <a:r>
                  <a:rPr lang="en-US" altLang="ko-KR" dirty="0"/>
                  <a:t>(L)</a:t>
                </a:r>
                <a:r>
                  <a:rPr lang="ko-KR" altLang="en-US" dirty="0"/>
                  <a:t>과 뷰 쪽</a:t>
                </a:r>
                <a:r>
                  <a:rPr lang="en-US" altLang="ko-KR" dirty="0"/>
                  <a:t>(V)”</a:t>
                </a:r>
                <a:r>
                  <a:rPr lang="ko-KR" altLang="en-US" dirty="0"/>
                  <a:t>으로 나누는 근사</a:t>
                </a:r>
                <a:r>
                  <a:rPr lang="en-US" altLang="ko-KR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𝑠𝑝𝑒𝑐</m:t>
                          </m:r>
                        </m:sub>
                      </m:sSub>
                      <m:r>
                        <a:rPr lang="ar-AE" altLang="ko-KR" i="0">
                          <a:latin typeface="Cambria Math" panose="02040503050406030204" pitchFamily="18" charset="0"/>
                        </a:rPr>
                        <m:t>≈</m:t>
                      </m:r>
                      <m:limLow>
                        <m:limLow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grow m:val="on"/>
                                  <m:supHide m:val="on"/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altLang="ko-KR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d>
                                <m:d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ar-AE" altLang="ko-KR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ko-KR" altLang="ar-AE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sepChr m:val=","/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altLang="ko-K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ar-AE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ar-AE" altLang="ko-KR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d>
                                <m:dPr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altLang="ko-KR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ar-AE" altLang="ko-K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ar-AE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ar-AE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ar-AE" altLang="ko-KR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ko-KR" altLang="ar-AE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환경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광</m:t>
                          </m:r>
                          <m:r>
                            <m:rPr>
                              <m:nor/>
                            </m:rPr>
                            <a:rPr lang="en-US" altLang="ko-KR" b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쪽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적분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→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Prefiltered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EnvMap</m:t>
                          </m:r>
                          <m:d>
                            <m:dPr>
                              <m:sepChr m:val=","/>
                              <m:ctrlPr>
                                <a:rPr lang="ar-AE" altLang="ko-K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ko-KR" altLang="ar-AE" b="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ko-KR" altLang="ar-AE" b="0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lim>
                      </m:limLow>
                      <m:r>
                        <m:rPr>
                          <m:nor/>
                        </m:rPr>
                        <a:rPr lang="ar-AE" altLang="ko-KR" b="0" i="1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ar-AE" altLang="ko-KR" b="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ar-AE" altLang="ko-KR" b="0" i="1">
                          <a:latin typeface="Cambria Math" panose="02040503050406030204" pitchFamily="18" charset="0"/>
                        </a:rPr>
                        <m:t>  </m:t>
                      </m:r>
                      <m:limLow>
                        <m:limLowPr>
                          <m:ctrlPr>
                            <a:rPr lang="ar-AE" altLang="ko-KR" b="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ar-AE" altLang="ko-KR" b="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ar-AE" altLang="ko-KR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ar-AE" altLang="ko-KR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ko-KR" altLang="ar-AE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sepChr m:val=","/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e>
                                  <m:r>
                                    <a:rPr lang="ar-AE" altLang="ko-KR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ar-AE" altLang="ko-KR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ar-AE" b="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sepChr m:val=","/>
                                  <m:ctrlPr>
                                    <a:rPr lang="ar-AE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e>
                                  <m:r>
                                    <a:rPr lang="ar-AE" altLang="ko-KR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ko-KR" altLang="ar-AE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ar-AE" altLang="ko-KR" b="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뷰쪽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평균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b="0">
                              <a:latin typeface="Cambria Math" panose="02040503050406030204" pitchFamily="18" charset="0"/>
                            </a:rPr>
                            <m:t>→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BRDF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>
                              <a:latin typeface="Cambria Math" panose="02040503050406030204" pitchFamily="18" charset="0"/>
                            </a:rPr>
                            <m:t>LUT</m:t>
                          </m:r>
                        </m:lim>
                      </m:limLow>
                    </m:oMath>
                  </m:oMathPara>
                </a14:m>
                <a:endParaRPr lang="ar-AE" altLang="ko-KR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134F0-4EF0-5BA0-CC24-6D1088187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30" y="4182427"/>
                <a:ext cx="11723170" cy="2120837"/>
              </a:xfrm>
              <a:prstGeom prst="rect">
                <a:avLst/>
              </a:prstGeom>
              <a:blipFill>
                <a:blip r:embed="rId7"/>
                <a:stretch>
                  <a:fillRect l="-468" t="-1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811A91E-E9E5-FEA6-DD36-6DC2D13F3934}"/>
              </a:ext>
            </a:extLst>
          </p:cNvPr>
          <p:cNvSpPr txBox="1"/>
          <p:nvPr/>
        </p:nvSpPr>
        <p:spPr>
          <a:xfrm>
            <a:off x="7974531" y="6303264"/>
            <a:ext cx="4037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F0​ = </a:t>
            </a:r>
            <a:r>
              <a:rPr lang="ko-KR" altLang="en-US" sz="1400" dirty="0"/>
              <a:t>금속</a:t>
            </a:r>
            <a:r>
              <a:rPr lang="en-US" altLang="ko-KR" sz="1400" dirty="0"/>
              <a:t>/</a:t>
            </a:r>
            <a:r>
              <a:rPr lang="ko-KR" altLang="en-US" sz="1400" dirty="0"/>
              <a:t>비금속에서 오는 기본 </a:t>
            </a:r>
            <a:r>
              <a:rPr lang="ko-KR" altLang="en-US" sz="1400" dirty="0" err="1"/>
              <a:t>스펙큘러</a:t>
            </a:r>
            <a:r>
              <a:rPr lang="ko-KR" altLang="en-US" sz="1400" dirty="0"/>
              <a:t> 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82842-5D93-5BC7-65A5-997DA1322338}"/>
              </a:ext>
            </a:extLst>
          </p:cNvPr>
          <p:cNvSpPr txBox="1"/>
          <p:nvPr/>
        </p:nvSpPr>
        <p:spPr>
          <a:xfrm>
            <a:off x="179671" y="6338986"/>
            <a:ext cx="6296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쿡토런스에서는</a:t>
            </a:r>
            <a:r>
              <a:rPr lang="ko-KR" altLang="en-US" sz="1400" dirty="0"/>
              <a:t> </a:t>
            </a:r>
            <a:r>
              <a:rPr lang="en-US" altLang="ko-KR" sz="1400" dirty="0"/>
              <a:t>D(N,H,</a:t>
            </a:r>
            <a:r>
              <a:rPr lang="el-GR" altLang="ko-KR" sz="1400" dirty="0"/>
              <a:t>α)</a:t>
            </a:r>
            <a:r>
              <a:rPr lang="en-US" altLang="ko-KR" sz="1400" dirty="0"/>
              <a:t> </a:t>
            </a:r>
            <a:r>
              <a:rPr lang="ko-KR" altLang="en-US" sz="1400" dirty="0"/>
              <a:t>이지만 미리 계산하기 위해 </a:t>
            </a:r>
            <a:r>
              <a:rPr lang="en-US" altLang="ko-KR" sz="1400" dirty="0"/>
              <a:t>View </a:t>
            </a:r>
            <a:r>
              <a:rPr lang="ko-KR" altLang="en-US" sz="1400" dirty="0"/>
              <a:t>의존은 제거한다</a:t>
            </a:r>
            <a:r>
              <a:rPr lang="en-US" altLang="ko-KR" sz="1400" dirty="0"/>
              <a:t>.</a:t>
            </a:r>
          </a:p>
          <a:p>
            <a:r>
              <a:rPr lang="en-US" altLang="ko-KR" sz="1400"/>
              <a:t>H = normalize(L + V)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413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DCC004E-C83C-716A-57A6-032C179512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Prefiltered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EnvMap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DCC004E-C83C-716A-57A6-032C179512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DF8750E5-100B-D067-62F5-C77A9511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2" y="3429000"/>
            <a:ext cx="4241197" cy="3385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FB0FF-FD27-B0C2-E2AA-7C88310EB4E3}"/>
              </a:ext>
            </a:extLst>
          </p:cNvPr>
          <p:cNvSpPr txBox="1"/>
          <p:nvPr/>
        </p:nvSpPr>
        <p:spPr>
          <a:xfrm>
            <a:off x="272089" y="1313399"/>
            <a:ext cx="10633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반사 벡터 </a:t>
            </a:r>
            <a:r>
              <a:rPr lang="en-US" altLang="ko-KR" dirty="0"/>
              <a:t>R </a:t>
            </a:r>
            <a:r>
              <a:rPr lang="ko-KR" altLang="en-US" dirty="0"/>
              <a:t>주변에서 기여하는 </a:t>
            </a:r>
            <a:r>
              <a:rPr lang="ko-KR" altLang="en-US" b="1" dirty="0"/>
              <a:t>환경광을 적분한 결과를 </a:t>
            </a:r>
            <a:r>
              <a:rPr lang="en-US" altLang="ko-KR" b="1" dirty="0"/>
              <a:t>mipmap </a:t>
            </a:r>
            <a:r>
              <a:rPr lang="ko-KR" altLang="en-US" b="1" dirty="0"/>
              <a:t>레벨로 저장한 </a:t>
            </a:r>
            <a:r>
              <a:rPr lang="en-US" altLang="ko-KR" b="1" dirty="0"/>
              <a:t>HDR </a:t>
            </a:r>
            <a:r>
              <a:rPr lang="ko-KR" altLang="en-US" b="1" dirty="0" err="1"/>
              <a:t>큐브맵</a:t>
            </a:r>
            <a:r>
              <a:rPr lang="ko-KR" altLang="en-US" dirty="0" err="1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roughness </a:t>
            </a:r>
            <a:r>
              <a:rPr lang="ko-KR" altLang="en-US" dirty="0"/>
              <a:t>값에 대해 </a:t>
            </a:r>
            <a:r>
              <a:rPr lang="en-US" altLang="ko-KR" dirty="0"/>
              <a:t>GGX </a:t>
            </a:r>
            <a:r>
              <a:rPr lang="ko-KR" altLang="en-US" dirty="0"/>
              <a:t>분포</a:t>
            </a:r>
            <a:r>
              <a:rPr lang="en-US" altLang="ko-KR" dirty="0"/>
              <a:t>(D), </a:t>
            </a:r>
            <a:r>
              <a:rPr lang="ko-KR" altLang="en-US" dirty="0"/>
              <a:t>조명 기여</a:t>
            </a:r>
            <a:r>
              <a:rPr lang="en-US" altLang="ko-KR" dirty="0"/>
              <a:t>(N·L), </a:t>
            </a:r>
            <a:r>
              <a:rPr lang="ko-KR" altLang="en-US" dirty="0"/>
              <a:t>등 을 포함한 중요도 샘플링을 한다</a:t>
            </a:r>
            <a:r>
              <a:rPr lang="en-US" altLang="ko-KR" dirty="0"/>
              <a:t>.</a:t>
            </a:r>
            <a:br>
              <a:rPr lang="ko-KR" altLang="en-US" dirty="0"/>
            </a:br>
            <a:r>
              <a:rPr lang="en-US" altLang="ko-KR" dirty="0"/>
              <a:t>roughness = 0</a:t>
            </a:r>
            <a:r>
              <a:rPr lang="ko-KR" altLang="en-US" dirty="0"/>
              <a:t>에서는 </a:t>
            </a:r>
            <a:r>
              <a:rPr lang="en-US" altLang="ko-KR" dirty="0"/>
              <a:t>GGX </a:t>
            </a:r>
            <a:r>
              <a:rPr lang="ko-KR" altLang="en-US" dirty="0"/>
              <a:t>분포가 델타처럼 수렴하므로 </a:t>
            </a:r>
            <a:r>
              <a:rPr lang="en-US" altLang="ko-KR" dirty="0"/>
              <a:t>R </a:t>
            </a:r>
            <a:r>
              <a:rPr lang="ko-KR" altLang="en-US" dirty="0"/>
              <a:t>방향의 </a:t>
            </a:r>
            <a:r>
              <a:rPr lang="ko-KR" altLang="en-US" dirty="0" err="1"/>
              <a:t>환경광</a:t>
            </a:r>
            <a:r>
              <a:rPr lang="ko-KR" altLang="en-US" dirty="0"/>
              <a:t> 픽셀 하나만 반사되고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roughness</a:t>
            </a:r>
            <a:r>
              <a:rPr lang="ko-KR" altLang="en-US" dirty="0"/>
              <a:t>가 증가할수록 </a:t>
            </a:r>
            <a:r>
              <a:rPr lang="en-US" altLang="ko-KR" dirty="0"/>
              <a:t>GGX </a:t>
            </a:r>
            <a:r>
              <a:rPr lang="ko-KR" altLang="en-US" dirty="0"/>
              <a:t>분포가 넓어져 </a:t>
            </a:r>
            <a:r>
              <a:rPr lang="en-US" altLang="ko-KR" dirty="0"/>
              <a:t>R </a:t>
            </a:r>
            <a:r>
              <a:rPr lang="ko-KR" altLang="en-US" dirty="0"/>
              <a:t>주변의 더 넓은 영역의 환경광을 가중 평균하여</a:t>
            </a:r>
            <a:br>
              <a:rPr lang="ko-KR" altLang="en-US" dirty="0"/>
            </a:br>
            <a:r>
              <a:rPr lang="ko-KR" altLang="en-US" dirty="0"/>
              <a:t>흐릿한 반사가 저장된다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큐브맵의</a:t>
            </a:r>
            <a:r>
              <a:rPr lang="ko-KR" altLang="en-US" dirty="0"/>
              <a:t> 각 방향 </a:t>
            </a:r>
            <a:r>
              <a:rPr lang="en-US" altLang="ko-KR" dirty="0"/>
              <a:t>= “</a:t>
            </a:r>
            <a:r>
              <a:rPr lang="ko-KR" altLang="en-US" dirty="0"/>
              <a:t>해당 반사 방향에서 보이는 </a:t>
            </a:r>
            <a:r>
              <a:rPr lang="ko-KR" altLang="en-US" dirty="0" err="1"/>
              <a:t>스펙큘러</a:t>
            </a:r>
            <a:r>
              <a:rPr lang="ko-KR" altLang="en-US" dirty="0"/>
              <a:t> </a:t>
            </a:r>
            <a:r>
              <a:rPr lang="ko-KR" altLang="en-US" dirty="0" err="1"/>
              <a:t>반사량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D41CF7-978D-152D-2416-D5CD28367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75" y="3429000"/>
            <a:ext cx="3331451" cy="33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0550A66-037E-6BE8-78C2-F69CCA5CFBB4}"/>
              </a:ext>
            </a:extLst>
          </p:cNvPr>
          <p:cNvSpPr/>
          <p:nvPr/>
        </p:nvSpPr>
        <p:spPr>
          <a:xfrm>
            <a:off x="10133671" y="3650472"/>
            <a:ext cx="356783" cy="3449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0C73C0-E620-5BF1-505E-0F1B29ED410F}"/>
              </a:ext>
            </a:extLst>
          </p:cNvPr>
          <p:cNvCxnSpPr>
            <a:cxnSpLocks/>
          </p:cNvCxnSpPr>
          <p:nvPr/>
        </p:nvCxnSpPr>
        <p:spPr>
          <a:xfrm flipV="1">
            <a:off x="5426730" y="3227655"/>
            <a:ext cx="2546684" cy="932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0560DC-248E-C036-5B12-80DFE8FA9DBA}"/>
              </a:ext>
            </a:extLst>
          </p:cNvPr>
          <p:cNvSpPr/>
          <p:nvPr/>
        </p:nvSpPr>
        <p:spPr>
          <a:xfrm>
            <a:off x="9008717" y="2594028"/>
            <a:ext cx="2546685" cy="2526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626A796-615D-7EC8-03CB-41CBE2707067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9616313" y="3944933"/>
            <a:ext cx="569608" cy="60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987B5E-F192-08DB-7519-2F641675C8FD}"/>
              </a:ext>
            </a:extLst>
          </p:cNvPr>
          <p:cNvCxnSpPr>
            <a:cxnSpLocks/>
          </p:cNvCxnSpPr>
          <p:nvPr/>
        </p:nvCxnSpPr>
        <p:spPr>
          <a:xfrm>
            <a:off x="10215580" y="3899848"/>
            <a:ext cx="3546" cy="86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463434E-FC72-1209-7AA6-08D478B469CA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9463012" y="3925856"/>
            <a:ext cx="722909" cy="1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DB3F2C-FD97-8C2A-3181-6D0651F8F5AD}"/>
              </a:ext>
            </a:extLst>
          </p:cNvPr>
          <p:cNvSpPr txBox="1"/>
          <p:nvPr/>
        </p:nvSpPr>
        <p:spPr>
          <a:xfrm>
            <a:off x="6307688" y="6203871"/>
            <a:ext cx="1801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TextureCube</a:t>
            </a:r>
            <a:endParaRPr lang="ko-KR" altLang="en-US" dirty="0"/>
          </a:p>
        </p:txBody>
      </p:sp>
      <p:pic>
        <p:nvPicPr>
          <p:cNvPr id="27" name="그래픽 26" descr="눈 단색으로 채워진">
            <a:extLst>
              <a:ext uri="{FF2B5EF4-FFF2-40B4-BE49-F238E27FC236}">
                <a16:creationId xmlns:a16="http://schemas.microsoft.com/office/drawing/2014/main" id="{A2EE4D06-6D3C-F6DC-D1AF-48AEE89A1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7798" y="4766303"/>
            <a:ext cx="542656" cy="5426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1CE3ED-83D8-75A0-F5D6-C64AFC98D40B}"/>
              </a:ext>
            </a:extLst>
          </p:cNvPr>
          <p:cNvSpPr txBox="1"/>
          <p:nvPr/>
        </p:nvSpPr>
        <p:spPr>
          <a:xfrm>
            <a:off x="9546758" y="4144233"/>
            <a:ext cx="70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Normal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4D1363-FE26-1620-E2A5-D6C0019F3254}"/>
              </a:ext>
            </a:extLst>
          </p:cNvPr>
          <p:cNvSpPr txBox="1"/>
          <p:nvPr/>
        </p:nvSpPr>
        <p:spPr>
          <a:xfrm>
            <a:off x="10319592" y="4541982"/>
            <a:ext cx="516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View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03D3C-C84C-875D-4DF2-D7F350D792C2}"/>
              </a:ext>
            </a:extLst>
          </p:cNvPr>
          <p:cNvSpPr txBox="1"/>
          <p:nvPr/>
        </p:nvSpPr>
        <p:spPr>
          <a:xfrm>
            <a:off x="8776669" y="3542120"/>
            <a:ext cx="1374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Reflect </a:t>
            </a:r>
            <a:r>
              <a:rPr lang="ko-KR" altLang="en-US" sz="1200" dirty="0"/>
              <a:t>로 샘플링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2D61F8-EE7B-C7A7-125D-27521BB87AB1}"/>
              </a:ext>
            </a:extLst>
          </p:cNvPr>
          <p:cNvSpPr txBox="1"/>
          <p:nvPr/>
        </p:nvSpPr>
        <p:spPr>
          <a:xfrm>
            <a:off x="4972458" y="3751455"/>
            <a:ext cx="1801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거칠기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0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AD29EB-240E-C199-6C3F-50CD6A2DEB93}"/>
              </a:ext>
            </a:extLst>
          </p:cNvPr>
          <p:cNvSpPr txBox="1"/>
          <p:nvPr/>
        </p:nvSpPr>
        <p:spPr>
          <a:xfrm>
            <a:off x="7508115" y="2918037"/>
            <a:ext cx="806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거칠기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ko-KR" altLang="en-US" sz="12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F3D47A3-1DC7-990A-54DD-8CB3DAC51682}"/>
              </a:ext>
            </a:extLst>
          </p:cNvPr>
          <p:cNvSpPr/>
          <p:nvPr/>
        </p:nvSpPr>
        <p:spPr>
          <a:xfrm>
            <a:off x="8921937" y="3862777"/>
            <a:ext cx="146786" cy="1763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F52B5-1AAF-3EBC-C4EB-030C4769D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 </a:t>
            </a:r>
            <a:r>
              <a:rPr lang="en-US" altLang="ko-KR" dirty="0" err="1"/>
              <a:t>LookUp</a:t>
            </a:r>
            <a:r>
              <a:rPr lang="en-US" altLang="ko-KR" dirty="0"/>
              <a:t> Table</a:t>
            </a:r>
            <a:endParaRPr lang="ko-KR" altLang="en-US" dirty="0"/>
          </a:p>
        </p:txBody>
      </p:sp>
      <p:pic>
        <p:nvPicPr>
          <p:cNvPr id="3" name="Picture 2" descr="Visualization of the 2D BRDF LUT according to the split sum approximation for PBR in OpenGL.">
            <a:extLst>
              <a:ext uri="{FF2B5EF4-FFF2-40B4-BE49-F238E27FC236}">
                <a16:creationId xmlns:a16="http://schemas.microsoft.com/office/drawing/2014/main" id="{F4DF64BC-0AAB-9601-795A-F49CAF20D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65" y="3576948"/>
            <a:ext cx="2165898" cy="216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55AC41-1748-6436-B2BF-796E25D6CE11}"/>
              </a:ext>
            </a:extLst>
          </p:cNvPr>
          <p:cNvSpPr txBox="1"/>
          <p:nvPr/>
        </p:nvSpPr>
        <p:spPr>
          <a:xfrm>
            <a:off x="1485900" y="2485668"/>
            <a:ext cx="2547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u</a:t>
            </a:r>
            <a:r>
              <a:rPr lang="ko-KR" altLang="en-US" sz="1400" b="1" dirty="0">
                <a:latin typeface="+mn-ea"/>
              </a:rPr>
              <a:t>축</a:t>
            </a:r>
            <a:endParaRPr lang="en-US" altLang="ko-KR" sz="1400" b="1" dirty="0">
              <a:latin typeface="+mn-ea"/>
            </a:endParaRPr>
          </a:p>
          <a:p>
            <a:r>
              <a:rPr lang="ko-KR" altLang="en-US" sz="1400" b="1" dirty="0" err="1">
                <a:latin typeface="+mn-ea"/>
              </a:rPr>
              <a:t>cos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θ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=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Normal dot View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46A41-DCAA-A1DC-FF43-0FE1799FF8E2}"/>
              </a:ext>
            </a:extLst>
          </p:cNvPr>
          <p:cNvSpPr txBox="1"/>
          <p:nvPr/>
        </p:nvSpPr>
        <p:spPr>
          <a:xfrm>
            <a:off x="0" y="4274511"/>
            <a:ext cx="1485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  </a:t>
            </a:r>
            <a:endParaRPr lang="ko-KR" altLang="en-US" sz="14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E35DACE-6B4A-5CCF-E389-1A5113E55FA2}"/>
              </a:ext>
            </a:extLst>
          </p:cNvPr>
          <p:cNvCxnSpPr>
            <a:cxnSpLocks/>
          </p:cNvCxnSpPr>
          <p:nvPr/>
        </p:nvCxnSpPr>
        <p:spPr>
          <a:xfrm>
            <a:off x="1520191" y="3259643"/>
            <a:ext cx="2202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4C8244-148D-58F8-0D4A-F926D742AB1F}"/>
              </a:ext>
            </a:extLst>
          </p:cNvPr>
          <p:cNvCxnSpPr>
            <a:cxnSpLocks/>
          </p:cNvCxnSpPr>
          <p:nvPr/>
        </p:nvCxnSpPr>
        <p:spPr>
          <a:xfrm>
            <a:off x="1205231" y="3456013"/>
            <a:ext cx="0" cy="2286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2C15DC-93E5-DC0A-BD72-FECADA4E4F09}"/>
              </a:ext>
            </a:extLst>
          </p:cNvPr>
          <p:cNvSpPr txBox="1"/>
          <p:nvPr/>
        </p:nvSpPr>
        <p:spPr>
          <a:xfrm>
            <a:off x="1179528" y="5465847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1.0</a:t>
            </a:r>
            <a:r>
              <a:rPr lang="ko-KR" altLang="en-US" sz="1200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302AF-C35E-4FD5-D93C-FF195C07C746}"/>
              </a:ext>
            </a:extLst>
          </p:cNvPr>
          <p:cNvSpPr txBox="1"/>
          <p:nvPr/>
        </p:nvSpPr>
        <p:spPr>
          <a:xfrm>
            <a:off x="3473961" y="3282928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1.0</a:t>
            </a:r>
            <a:r>
              <a:rPr lang="ko-KR" altLang="en-US" sz="12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E9176-50F4-205F-A9DE-D313B0760869}"/>
              </a:ext>
            </a:extLst>
          </p:cNvPr>
          <p:cNvSpPr txBox="1"/>
          <p:nvPr/>
        </p:nvSpPr>
        <p:spPr>
          <a:xfrm>
            <a:off x="1053174" y="3144428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0.0</a:t>
            </a:r>
            <a:r>
              <a:rPr lang="ko-KR" altLang="en-US" sz="1200" b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0A89A-4459-B3A2-9B38-12CE498F91E4}"/>
              </a:ext>
            </a:extLst>
          </p:cNvPr>
          <p:cNvSpPr txBox="1"/>
          <p:nvPr/>
        </p:nvSpPr>
        <p:spPr>
          <a:xfrm>
            <a:off x="28504" y="3631139"/>
            <a:ext cx="2547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v</a:t>
            </a:r>
            <a:r>
              <a:rPr lang="ko-KR" altLang="en-US" sz="1400" b="1" dirty="0">
                <a:latin typeface="+mn-ea"/>
              </a:rPr>
              <a:t>축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Roughness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8F429-0FAD-14B7-BD0E-F3A53BEBF001}"/>
              </a:ext>
            </a:extLst>
          </p:cNvPr>
          <p:cNvSpPr txBox="1"/>
          <p:nvPr/>
        </p:nvSpPr>
        <p:spPr>
          <a:xfrm>
            <a:off x="194874" y="1370872"/>
            <a:ext cx="12097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BRDF LUT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en-US" altLang="ko-KR" dirty="0" err="1"/>
              <a:t>NdotV</a:t>
            </a:r>
            <a:r>
              <a:rPr lang="en-US" altLang="ko-KR" dirty="0"/>
              <a:t>, Roughness)</a:t>
            </a:r>
            <a:r>
              <a:rPr lang="ko-KR" altLang="en-US" dirty="0"/>
              <a:t>에 대해 가능한 모든 </a:t>
            </a:r>
            <a:r>
              <a:rPr lang="en-US" altLang="ko-KR" dirty="0"/>
              <a:t>ωᵢ(L) </a:t>
            </a:r>
            <a:r>
              <a:rPr lang="ko-KR" altLang="en-US" dirty="0"/>
              <a:t>방향에서의 </a:t>
            </a:r>
            <a:r>
              <a:rPr lang="en-US" altLang="ko-KR" dirty="0"/>
              <a:t>F*G, G </a:t>
            </a:r>
            <a:r>
              <a:rPr lang="ko-KR" altLang="en-US" dirty="0"/>
              <a:t>값을 적분해 얻은 “평균값</a:t>
            </a:r>
            <a:r>
              <a:rPr lang="en-US" altLang="ko-KR" dirty="0"/>
              <a:t>(A,B)”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담은 텍스처이다</a:t>
            </a:r>
            <a:r>
              <a:rPr lang="en-US" altLang="ko-KR" dirty="0"/>
              <a:t>.  Specular IBL </a:t>
            </a:r>
            <a:r>
              <a:rPr lang="ko-KR" altLang="en-US" dirty="0"/>
              <a:t>근사식에서 필요한 뷰 의존적인 </a:t>
            </a:r>
            <a:r>
              <a:rPr lang="ko-KR" altLang="en-US" b="1" dirty="0"/>
              <a:t> </a:t>
            </a:r>
            <a:r>
              <a:rPr lang="en-US" altLang="ko-KR" b="1" dirty="0"/>
              <a:t>F , G </a:t>
            </a:r>
            <a:r>
              <a:rPr lang="ko-KR" altLang="en-US" b="1" dirty="0"/>
              <a:t>성분을</a:t>
            </a:r>
            <a:r>
              <a:rPr lang="ko-KR" altLang="en-US" dirty="0"/>
              <a:t> 빠르게 얻기 위한 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Frenel</a:t>
            </a:r>
            <a:r>
              <a:rPr lang="ko-KR" altLang="en-US" dirty="0"/>
              <a:t>과 </a:t>
            </a:r>
            <a:r>
              <a:rPr lang="en-US" altLang="ko-KR" dirty="0"/>
              <a:t>Geometry</a:t>
            </a:r>
            <a:r>
              <a:rPr lang="ko-KR" altLang="en-US" dirty="0"/>
              <a:t>의 결과는 </a:t>
            </a:r>
            <a:r>
              <a:rPr lang="en-US" altLang="ko-KR" dirty="0" err="1"/>
              <a:t>NdotV</a:t>
            </a:r>
            <a:r>
              <a:rPr lang="en-US" altLang="ko-KR" dirty="0"/>
              <a:t> ,</a:t>
            </a:r>
            <a:r>
              <a:rPr lang="ko-KR" altLang="en-US" dirty="0"/>
              <a:t> </a:t>
            </a:r>
            <a:r>
              <a:rPr lang="en-US" altLang="ko-KR" dirty="0"/>
              <a:t>Roughness , L(</a:t>
            </a:r>
            <a:r>
              <a:rPr lang="ko-KR" altLang="en-US" dirty="0" err="1"/>
              <a:t>빛의방향</a:t>
            </a:r>
            <a:r>
              <a:rPr lang="en-US" altLang="ko-KR" dirty="0"/>
              <a:t>) </a:t>
            </a:r>
            <a:r>
              <a:rPr lang="ko-KR" altLang="en-US" dirty="0"/>
              <a:t>에 따라서 모든 경우의 수 값이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의 각 </a:t>
            </a:r>
            <a:r>
              <a:rPr lang="en-US" altLang="ko-KR" dirty="0"/>
              <a:t>F*G </a:t>
            </a:r>
            <a:r>
              <a:rPr lang="ko-KR" altLang="en-US" dirty="0"/>
              <a:t>평균값과 </a:t>
            </a:r>
            <a:r>
              <a:rPr lang="en-US" altLang="ko-KR" dirty="0"/>
              <a:t>G </a:t>
            </a:r>
            <a:r>
              <a:rPr lang="ko-KR" altLang="en-US" dirty="0"/>
              <a:t>평균값 을   </a:t>
            </a:r>
            <a:r>
              <a:rPr lang="en-US" altLang="ko-KR" dirty="0"/>
              <a:t>R</a:t>
            </a:r>
            <a:r>
              <a:rPr lang="ko-KR" altLang="en-US" dirty="0"/>
              <a:t>채널 </a:t>
            </a:r>
            <a:r>
              <a:rPr lang="en-US" altLang="ko-KR" dirty="0"/>
              <a:t>, G</a:t>
            </a:r>
            <a:r>
              <a:rPr lang="ko-KR" altLang="en-US" dirty="0"/>
              <a:t>채널에 저장한다</a:t>
            </a:r>
            <a:r>
              <a:rPr lang="en-US" altLang="ko-KR" dirty="0"/>
              <a:t>.</a:t>
            </a:r>
            <a:r>
              <a:rPr lang="ko-KR" altLang="en-US" dirty="0"/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B2DFC3-8087-4722-BFCF-0171FA9CEBF0}"/>
              </a:ext>
            </a:extLst>
          </p:cNvPr>
          <p:cNvSpPr txBox="1"/>
          <p:nvPr/>
        </p:nvSpPr>
        <p:spPr>
          <a:xfrm>
            <a:off x="4074796" y="2696435"/>
            <a:ext cx="37963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for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each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NdotV</a:t>
            </a:r>
            <a:endParaRPr lang="ko-KR" altLang="en-US" sz="1600" dirty="0"/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for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each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Roughness</a:t>
            </a:r>
            <a:endParaRPr lang="en-US" altLang="ko-KR" sz="1600" dirty="0"/>
          </a:p>
          <a:p>
            <a:r>
              <a:rPr lang="en-US" altLang="ko-KR" sz="1600" dirty="0"/>
              <a:t>  {  </a:t>
            </a:r>
            <a:r>
              <a:rPr lang="en-US" altLang="ko-KR" sz="1600" dirty="0" err="1"/>
              <a:t>SumA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SumB</a:t>
            </a:r>
            <a:r>
              <a:rPr lang="en-US" altLang="ko-KR" sz="1600" dirty="0"/>
              <a:t> = 0</a:t>
            </a:r>
            <a:endParaRPr lang="ko-KR" altLang="en-US" sz="1600" dirty="0"/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for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many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samples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ωi</a:t>
            </a:r>
            <a:r>
              <a:rPr lang="en-US" altLang="ko-KR" sz="1600" dirty="0"/>
              <a:t>(L)</a:t>
            </a:r>
          </a:p>
          <a:p>
            <a:r>
              <a:rPr lang="en-US" altLang="ko-KR" sz="1600" dirty="0"/>
              <a:t>    {</a:t>
            </a:r>
            <a:endParaRPr lang="ko-KR" altLang="en-US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/>
              <a:t>F = </a:t>
            </a:r>
            <a:r>
              <a:rPr lang="ko-KR" altLang="en-US" sz="1600" dirty="0" err="1"/>
              <a:t>compute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</a:t>
            </a:r>
            <a:endParaRPr lang="ko-KR" altLang="en-US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/>
              <a:t>G = </a:t>
            </a:r>
            <a:r>
              <a:rPr lang="ko-KR" altLang="en-US" sz="1600" dirty="0" err="1"/>
              <a:t>compute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G</a:t>
            </a:r>
            <a:endParaRPr lang="ko-KR" altLang="en-US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 err="1"/>
              <a:t>SumA</a:t>
            </a:r>
            <a:r>
              <a:rPr lang="ko-KR" altLang="en-US" sz="1600" dirty="0"/>
              <a:t> </a:t>
            </a:r>
            <a:r>
              <a:rPr lang="en-US" altLang="ko-KR" sz="1600" dirty="0"/>
              <a:t>+=</a:t>
            </a:r>
            <a:r>
              <a:rPr lang="ko-KR" altLang="en-US" sz="1600" dirty="0"/>
              <a:t> </a:t>
            </a:r>
            <a:r>
              <a:rPr lang="en-US" altLang="ko-KR" sz="1600" dirty="0"/>
              <a:t>F*G</a:t>
            </a:r>
          </a:p>
          <a:p>
            <a:r>
              <a:rPr lang="en-US" altLang="ko-KR" sz="1600" dirty="0"/>
              <a:t>      </a:t>
            </a:r>
            <a:r>
              <a:rPr lang="en-US" altLang="ko-KR" sz="1600" dirty="0" err="1"/>
              <a:t>SumB</a:t>
            </a:r>
            <a:r>
              <a:rPr lang="en-US" altLang="ko-KR" sz="1600" dirty="0"/>
              <a:t> += G</a:t>
            </a:r>
          </a:p>
          <a:p>
            <a:r>
              <a:rPr lang="en-US" altLang="ko-KR" sz="1600" dirty="0"/>
              <a:t>    }</a:t>
            </a:r>
            <a:endParaRPr lang="ko-KR" altLang="en-US" sz="1600" dirty="0"/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A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sum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/ </a:t>
            </a:r>
            <a:r>
              <a:rPr lang="en-US" altLang="ko-KR" sz="1600" dirty="0" err="1"/>
              <a:t>sumWeight</a:t>
            </a:r>
            <a:endParaRPr lang="ko-KR" altLang="en-US" sz="1600" dirty="0"/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B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sum</a:t>
            </a:r>
            <a:r>
              <a:rPr lang="en-US" altLang="ko-KR" sz="1600" dirty="0"/>
              <a:t>B / </a:t>
            </a:r>
            <a:r>
              <a:rPr lang="en-US" altLang="ko-KR" sz="1600" dirty="0" err="1"/>
              <a:t>sumWeight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BRDF_LUT[</a:t>
            </a:r>
            <a:r>
              <a:rPr lang="en-US" altLang="ko-KR" sz="1600" dirty="0" err="1"/>
              <a:t>NdotV</a:t>
            </a:r>
            <a:r>
              <a:rPr lang="en-US" altLang="ko-KR" sz="1600" dirty="0"/>
              <a:t>, roughness].r = A</a:t>
            </a:r>
          </a:p>
          <a:p>
            <a:r>
              <a:rPr lang="en-US" altLang="ko-KR" sz="1600" dirty="0"/>
              <a:t>    BRDF_LUT[</a:t>
            </a:r>
            <a:r>
              <a:rPr lang="en-US" altLang="ko-KR" sz="1600" dirty="0" err="1"/>
              <a:t>NdotV</a:t>
            </a:r>
            <a:r>
              <a:rPr lang="en-US" altLang="ko-KR" sz="1600" dirty="0"/>
              <a:t>, roughness].g = B</a:t>
            </a:r>
          </a:p>
          <a:p>
            <a:r>
              <a:rPr lang="en-US" altLang="ko-KR" sz="1600" dirty="0"/>
              <a:t>   }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EC095A-1263-8C23-D8E1-4EF0A4FA2B39}"/>
              </a:ext>
            </a:extLst>
          </p:cNvPr>
          <p:cNvSpPr txBox="1"/>
          <p:nvPr/>
        </p:nvSpPr>
        <p:spPr>
          <a:xfrm>
            <a:off x="1694098" y="6214944"/>
            <a:ext cx="202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Clamp Sampler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를 사용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800" dirty="0">
                <a:solidFill>
                  <a:srgbClr val="FFFF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  <p:pic>
        <p:nvPicPr>
          <p:cNvPr id="16" name="Picture 4" descr="텍스처 및 고정된 텍스처 그림">
            <a:extLst>
              <a:ext uri="{FF2B5EF4-FFF2-40B4-BE49-F238E27FC236}">
                <a16:creationId xmlns:a16="http://schemas.microsoft.com/office/drawing/2014/main" id="{A77790DC-36BF-4DA7-459E-944D0C2C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5" y="5917972"/>
            <a:ext cx="1298293" cy="8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08729C-54EC-C459-E7D9-387266DABA02}"/>
              </a:ext>
            </a:extLst>
          </p:cNvPr>
          <p:cNvSpPr txBox="1"/>
          <p:nvPr/>
        </p:nvSpPr>
        <p:spPr>
          <a:xfrm>
            <a:off x="7122720" y="3173288"/>
            <a:ext cx="483185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HLSL </a:t>
            </a:r>
            <a:r>
              <a:rPr lang="ko-KR" altLang="en-US" sz="1600" dirty="0"/>
              <a:t>에서 </a:t>
            </a:r>
            <a:endParaRPr lang="en-US" altLang="ko-KR" sz="1600" dirty="0"/>
          </a:p>
          <a:p>
            <a:r>
              <a:rPr lang="en-US" altLang="ko-KR" sz="1600" dirty="0"/>
              <a:t>float2 </a:t>
            </a:r>
            <a:r>
              <a:rPr lang="en-US" altLang="ko-KR" sz="1600" dirty="0" err="1"/>
              <a:t>brdf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BRDF_LUT.Sample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samplerClamp</a:t>
            </a:r>
            <a:r>
              <a:rPr lang="en-US" altLang="ko-KR" sz="1600" dirty="0"/>
              <a:t>, float2(</a:t>
            </a:r>
            <a:r>
              <a:rPr lang="en-US" altLang="ko-KR" sz="1600" dirty="0" err="1"/>
              <a:t>NdotV</a:t>
            </a:r>
            <a:r>
              <a:rPr lang="en-US" altLang="ko-KR" sz="1600" dirty="0"/>
              <a:t>, roughness));</a:t>
            </a:r>
          </a:p>
          <a:p>
            <a:r>
              <a:rPr lang="en-US" altLang="ko-KR" sz="1600" dirty="0"/>
              <a:t>float A = </a:t>
            </a:r>
            <a:r>
              <a:rPr lang="en-US" altLang="ko-KR" sz="1600" dirty="0" err="1"/>
              <a:t>brdf.x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float B = </a:t>
            </a:r>
            <a:r>
              <a:rPr lang="en-US" altLang="ko-KR" sz="1600" dirty="0" err="1"/>
              <a:t>brdf.y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 </a:t>
            </a:r>
            <a:r>
              <a:rPr lang="ko-KR" altLang="en-US" sz="1600" dirty="0" err="1"/>
              <a:t>쿡토런스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Spceular</a:t>
            </a:r>
            <a:r>
              <a:rPr lang="en-US" altLang="ko-KR" sz="1600" dirty="0"/>
              <a:t> BRDF </a:t>
            </a:r>
            <a:r>
              <a:rPr lang="ko-KR" altLang="en-US" sz="1600" dirty="0"/>
              <a:t>근사식</a:t>
            </a:r>
            <a:endParaRPr lang="en-US" altLang="ko-KR" sz="1600" dirty="0"/>
          </a:p>
          <a:p>
            <a:r>
              <a:rPr lang="en-US" altLang="ko-KR" sz="1600" dirty="0"/>
              <a:t>float3 </a:t>
            </a:r>
            <a:r>
              <a:rPr lang="en-US" altLang="ko-KR" sz="1600" dirty="0" err="1"/>
              <a:t>specIBL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prefilteredEnv</a:t>
            </a:r>
            <a:r>
              <a:rPr lang="en-US" altLang="ko-KR" sz="1600" dirty="0"/>
              <a:t> * (F0 * A + B);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0764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701CA-17F7-5FC9-B052-C2C06509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 Specular (</a:t>
            </a:r>
            <a:r>
              <a:rPr lang="ko-KR" altLang="en-US" dirty="0" err="1"/>
              <a:t>간접광</a:t>
            </a:r>
            <a:r>
              <a:rPr lang="ko-KR" altLang="en-US" dirty="0"/>
              <a:t> 반사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9DEB6-C4CA-4A04-79FC-B547FF2DB1D3}"/>
              </a:ext>
            </a:extLst>
          </p:cNvPr>
          <p:cNvSpPr txBox="1"/>
          <p:nvPr/>
        </p:nvSpPr>
        <p:spPr>
          <a:xfrm>
            <a:off x="243840" y="1968560"/>
            <a:ext cx="1194816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F0 = lerp(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Fdielectric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albedo, </a:t>
            </a:r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metalness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altLang="ko-KR" sz="1600" dirty="0"/>
          </a:p>
          <a:p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원본 텍스처에서 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LOD Mipmap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레벨 수를 얻는다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specularTextureLevels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width, height;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specularTexture.GetDimensions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(0, width, height,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specularTextureLevels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altLang="ko-KR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Lr(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View,Normal의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반사벡터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와 거칠기를 사용하여 반사 빛을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샘플링한다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. </a:t>
            </a:r>
            <a:endParaRPr lang="en-US" altLang="ko-KR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거칠기에 따라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뭉게진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반사 빛을 표현하기위해  LOD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선형보간이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적용된다. </a:t>
            </a: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float3 </a:t>
            </a:r>
            <a:r>
              <a:rPr lang="en-US" altLang="ko-KR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PrefilteredColor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txIBL_Specular.SampleLevel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samplerLinear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Lr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roughness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*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specularTextureLevels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rgb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Normal,View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 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roughness를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텍셀좌표로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미리계산된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F*G , G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평균값을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샘플링한다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float2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specularBRDF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txIBL_SpecularBRDF_LUT.Sample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samplerClamp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float2(</a:t>
            </a:r>
            <a:r>
              <a:rPr lang="en-US" altLang="ko-KR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NdotL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roughness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)).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rg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ko-KR" sz="1600" dirty="0"/>
              <a:t>// </a:t>
            </a:r>
            <a:r>
              <a:rPr lang="ko-KR" altLang="en-US" sz="1600" dirty="0" err="1"/>
              <a:t>쿡토런스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Spceular</a:t>
            </a:r>
            <a:r>
              <a:rPr lang="en-US" altLang="ko-KR" sz="1600" dirty="0"/>
              <a:t> BRDF </a:t>
            </a:r>
            <a:r>
              <a:rPr lang="ko-KR" altLang="en-US" sz="1600" dirty="0"/>
              <a:t>근사식</a:t>
            </a:r>
            <a:endParaRPr lang="en-US" altLang="ko-KR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float3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specularIBL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ko-KR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PrefilteredColor</a:t>
            </a:r>
            <a:r>
              <a:rPr lang="en-US" altLang="ko-KR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* 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(F0 *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specularBRDF.x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+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specularBRDF.y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endParaRPr lang="ko-KR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ko-KR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indirectIBL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diffuseIBL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+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specularIBL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 * </a:t>
            </a:r>
            <a:r>
              <a:rPr lang="ko-KR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AmbientOcclusion</a:t>
            </a:r>
            <a:r>
              <a:rPr lang="ko-KR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660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92650-1CAD-7AA3-6A65-9A3F4FD9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8C4CE-9BF9-4FAA-E0AA-64C4018A39A0}"/>
              </a:ext>
            </a:extLst>
          </p:cNvPr>
          <p:cNvSpPr txBox="1"/>
          <p:nvPr/>
        </p:nvSpPr>
        <p:spPr>
          <a:xfrm>
            <a:off x="670560" y="1859280"/>
            <a:ext cx="10180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원하는 </a:t>
            </a:r>
            <a:r>
              <a:rPr lang="en-US" altLang="ko-KR" dirty="0"/>
              <a:t>HDRI</a:t>
            </a:r>
            <a:r>
              <a:rPr lang="ko-KR" altLang="en-US" dirty="0"/>
              <a:t> 또는 </a:t>
            </a:r>
            <a:r>
              <a:rPr lang="en-US" altLang="ko-KR" dirty="0" err="1"/>
              <a:t>Cubemap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IBL Baker</a:t>
            </a:r>
            <a:r>
              <a:rPr lang="ko-KR" altLang="en-US" dirty="0"/>
              <a:t>에 로드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 startAt="2"/>
            </a:pPr>
            <a:r>
              <a:rPr lang="en-US" altLang="ko-KR" dirty="0"/>
              <a:t>Save</a:t>
            </a:r>
            <a:r>
              <a:rPr lang="ko-KR" altLang="en-US" dirty="0" err="1"/>
              <a:t>할때</a:t>
            </a:r>
            <a:r>
              <a:rPr lang="ko-KR" altLang="en-US" dirty="0"/>
              <a:t> 정확히 파일이름</a:t>
            </a:r>
            <a:r>
              <a:rPr lang="en-US" altLang="ko-KR" dirty="0"/>
              <a:t>.</a:t>
            </a:r>
            <a:r>
              <a:rPr lang="en-US" altLang="ko-KR" dirty="0" err="1"/>
              <a:t>dds</a:t>
            </a:r>
            <a:r>
              <a:rPr lang="en-US" altLang="ko-KR" dirty="0"/>
              <a:t> </a:t>
            </a:r>
            <a:r>
              <a:rPr lang="ko-KR" altLang="en-US" dirty="0"/>
              <a:t>를 입력하여 파일을 변환합니다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BakerSample.dds</a:t>
            </a:r>
            <a:r>
              <a:rPr lang="en-US" altLang="ko-KR" dirty="0"/>
              <a:t> </a:t>
            </a:r>
            <a:r>
              <a:rPr lang="ko-KR" altLang="en-US" dirty="0"/>
              <a:t>입력하면 파일이 생성되고 아래 파일이 필요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BakerSampleEnvHDR.dds</a:t>
            </a:r>
            <a:r>
              <a:rPr lang="en-US" altLang="ko-KR" dirty="0"/>
              <a:t>             &lt;- </a:t>
            </a:r>
            <a:r>
              <a:rPr lang="ko-KR" altLang="en-US" dirty="0"/>
              <a:t>환경 </a:t>
            </a:r>
            <a:r>
              <a:rPr lang="ko-KR" altLang="en-US" dirty="0" err="1"/>
              <a:t>큐브맵에</a:t>
            </a:r>
            <a:r>
              <a:rPr lang="ko-KR" altLang="en-US" dirty="0"/>
              <a:t> </a:t>
            </a:r>
            <a:r>
              <a:rPr lang="ko-KR" altLang="en-US" dirty="0" err="1"/>
              <a:t>맵핑할</a:t>
            </a:r>
            <a:r>
              <a:rPr lang="ko-KR" altLang="en-US" dirty="0"/>
              <a:t> 텍스처</a:t>
            </a:r>
            <a:endParaRPr lang="en-US" altLang="ko-KR" dirty="0"/>
          </a:p>
          <a:p>
            <a:r>
              <a:rPr lang="en-US" altLang="ko-KR" dirty="0" err="1"/>
              <a:t>BakerSampleDiffuseHDR.dds</a:t>
            </a:r>
            <a:r>
              <a:rPr lang="en-US" altLang="ko-KR" dirty="0"/>
              <a:t>         &lt;- </a:t>
            </a:r>
            <a:r>
              <a:rPr lang="en-US" altLang="ko-KR" dirty="0" err="1"/>
              <a:t>Irrandiance</a:t>
            </a:r>
            <a:r>
              <a:rPr lang="en-US" altLang="ko-KR" dirty="0"/>
              <a:t> Map </a:t>
            </a:r>
          </a:p>
          <a:p>
            <a:r>
              <a:rPr lang="en-US" altLang="ko-KR" dirty="0" err="1"/>
              <a:t>BakerSampleSpecularHDR.dds</a:t>
            </a:r>
            <a:r>
              <a:rPr lang="en-US" altLang="ko-KR" dirty="0"/>
              <a:t>       &lt;- Specular Map</a:t>
            </a:r>
          </a:p>
          <a:p>
            <a:r>
              <a:rPr lang="en-US" altLang="ko-KR" dirty="0" err="1"/>
              <a:t>BakerSampleBRDF.dds</a:t>
            </a:r>
            <a:r>
              <a:rPr lang="en-US" altLang="ko-KR" dirty="0"/>
              <a:t>                 &lt;- BRDF</a:t>
            </a:r>
            <a:r>
              <a:rPr lang="ko-KR" altLang="en-US" dirty="0"/>
              <a:t>계산 타입에 따른 </a:t>
            </a:r>
            <a:r>
              <a:rPr lang="en-US" altLang="ko-KR" dirty="0" err="1"/>
              <a:t>LookUpTable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Ambient </a:t>
            </a:r>
            <a:r>
              <a:rPr lang="en-US" altLang="ko-KR" dirty="0" err="1"/>
              <a:t>Occulusion</a:t>
            </a:r>
            <a:r>
              <a:rPr lang="en-US" altLang="ko-KR" dirty="0"/>
              <a:t> Texture</a:t>
            </a:r>
            <a:r>
              <a:rPr lang="ko-KR" altLang="en-US" dirty="0"/>
              <a:t>까지 있으면 적용합니다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참고 코드</a:t>
            </a:r>
            <a:endParaRPr lang="en-US" altLang="ko-KR" dirty="0"/>
          </a:p>
          <a:p>
            <a:r>
              <a:rPr lang="ko-KR" altLang="en-US" b="1" dirty="0">
                <a:hlinkClick r:id="rId2"/>
              </a:rPr>
              <a:t>https://github.com/derkreature/IBLBaker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https://github.com/Nadrin/PBR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54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4DC5-9D58-3A85-4905-47CA89A9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5C34C-C4AC-A319-4917-892273620FF8}"/>
              </a:ext>
            </a:extLst>
          </p:cNvPr>
          <p:cNvSpPr txBox="1"/>
          <p:nvPr/>
        </p:nvSpPr>
        <p:spPr>
          <a:xfrm>
            <a:off x="654050" y="1862088"/>
            <a:ext cx="10433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Local – Global Illumination(</a:t>
            </a:r>
            <a:r>
              <a:rPr lang="ko-KR" altLang="en-US" dirty="0"/>
              <a:t>조명</a:t>
            </a:r>
            <a:r>
              <a:rPr lang="en-US" altLang="ko-KR" dirty="0"/>
              <a:t>) </a:t>
            </a:r>
            <a:r>
              <a:rPr lang="ko-KR" altLang="en-US" dirty="0"/>
              <a:t>차이를</a:t>
            </a:r>
            <a:r>
              <a:rPr lang="en-US" altLang="ko-KR" dirty="0"/>
              <a:t> </a:t>
            </a:r>
            <a:r>
              <a:rPr lang="ko-KR" altLang="en-US" dirty="0"/>
              <a:t>이해합니다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HDRI </a:t>
            </a:r>
            <a:r>
              <a:rPr lang="ko-KR" altLang="en-US" dirty="0"/>
              <a:t>또는 </a:t>
            </a:r>
            <a:r>
              <a:rPr lang="en-US" altLang="ko-KR" dirty="0" err="1"/>
              <a:t>CubeMap</a:t>
            </a:r>
            <a:r>
              <a:rPr lang="en-US" altLang="ko-KR" dirty="0"/>
              <a:t> </a:t>
            </a:r>
            <a:r>
              <a:rPr lang="ko-KR" altLang="en-US" dirty="0"/>
              <a:t>이미지로 미리 계산된 </a:t>
            </a:r>
            <a:r>
              <a:rPr lang="en-US" altLang="ko-KR" dirty="0"/>
              <a:t> Irradiance , Specular </a:t>
            </a:r>
            <a:r>
              <a:rPr lang="ko-KR" altLang="en-US" dirty="0"/>
              <a:t>이미지를</a:t>
            </a:r>
            <a:r>
              <a:rPr lang="en-US" altLang="ko-KR" dirty="0"/>
              <a:t> </a:t>
            </a:r>
            <a:r>
              <a:rPr lang="ko-KR" altLang="en-US" dirty="0"/>
              <a:t>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 Irradiance Map </a:t>
            </a:r>
            <a:r>
              <a:rPr lang="ko-KR" altLang="en-US" dirty="0"/>
              <a:t>을 활용하여 </a:t>
            </a:r>
            <a:r>
              <a:rPr lang="en-US" altLang="ko-KR" dirty="0"/>
              <a:t> IBL Diffuse Term </a:t>
            </a:r>
            <a:r>
              <a:rPr lang="ko-KR" altLang="en-US" dirty="0"/>
              <a:t>을 계산합니다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 Specular Map</a:t>
            </a:r>
            <a:r>
              <a:rPr lang="ko-KR" altLang="en-US" dirty="0"/>
              <a:t>과 </a:t>
            </a:r>
            <a:r>
              <a:rPr lang="en-US" altLang="ko-KR" dirty="0"/>
              <a:t>BRDF LUT</a:t>
            </a:r>
            <a:r>
              <a:rPr lang="ko-KR" altLang="en-US" dirty="0"/>
              <a:t>를 활용하여 </a:t>
            </a:r>
            <a:r>
              <a:rPr lang="en-US" altLang="ko-KR" dirty="0"/>
              <a:t>IBL Specular Term </a:t>
            </a:r>
            <a:r>
              <a:rPr lang="ko-KR" altLang="en-US" dirty="0"/>
              <a:t>를 계산합니다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 Ambient </a:t>
            </a:r>
            <a:r>
              <a:rPr lang="en-US" altLang="ko-KR" dirty="0" err="1"/>
              <a:t>Occulusion</a:t>
            </a:r>
            <a:r>
              <a:rPr lang="en-US" altLang="ko-KR" dirty="0"/>
              <a:t> </a:t>
            </a:r>
            <a:r>
              <a:rPr lang="ko-KR" altLang="en-US" dirty="0"/>
              <a:t>텍스처 맵핑 소스를 활용하여 </a:t>
            </a:r>
            <a:r>
              <a:rPr lang="en-US" altLang="ko-KR" dirty="0"/>
              <a:t>IBL </a:t>
            </a:r>
            <a:r>
              <a:rPr lang="ko-KR" altLang="en-US" dirty="0"/>
              <a:t>를 제어합니다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2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A07DC-2BB0-5455-A543-91B412FC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조명</a:t>
            </a:r>
            <a:r>
              <a:rPr lang="en-US" altLang="ko-KR" dirty="0"/>
              <a:t> (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Illumination</a:t>
            </a:r>
            <a:r>
              <a:rPr lang="en-US" altLang="ko-KR" dirty="0"/>
              <a:t>) </a:t>
            </a:r>
            <a:r>
              <a:rPr lang="ko-KR" altLang="en-US" dirty="0"/>
              <a:t>의 종류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E2558-3E78-54A5-B7EC-3643F7F1CA40}"/>
              </a:ext>
            </a:extLst>
          </p:cNvPr>
          <p:cNvSpPr txBox="1"/>
          <p:nvPr/>
        </p:nvSpPr>
        <p:spPr>
          <a:xfrm>
            <a:off x="172141" y="1579978"/>
            <a:ext cx="11936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공간에 빛을 공급하고 그 공간을 밝게 하여 만들어 내는 행위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Local </a:t>
            </a:r>
            <a:r>
              <a:rPr lang="en-US" altLang="ko-KR" dirty="0" err="1"/>
              <a:t>Illuminaion</a:t>
            </a:r>
            <a:r>
              <a:rPr lang="en-US" altLang="ko-KR" dirty="0"/>
              <a:t>: </a:t>
            </a:r>
            <a:r>
              <a:rPr lang="ko-KR" altLang="en-US" dirty="0"/>
              <a:t> 빛과 물체 또는 표면을 독립적으로 </a:t>
            </a:r>
            <a:r>
              <a:rPr lang="ko-KR" altLang="en-US" b="1" dirty="0" err="1"/>
              <a:t>직접광</a:t>
            </a:r>
            <a:r>
              <a:rPr lang="en-US" altLang="ko-KR" b="1" dirty="0"/>
              <a:t>(Direct Light)</a:t>
            </a:r>
            <a:r>
              <a:rPr lang="ko-KR" altLang="en-US" dirty="0"/>
              <a:t>만 계산하는 단순한 모델 </a:t>
            </a:r>
            <a:r>
              <a:rPr lang="en-US" altLang="ko-KR" dirty="0"/>
              <a:t>(1</a:t>
            </a:r>
            <a:r>
              <a:rPr lang="ko-KR" altLang="en-US" dirty="0"/>
              <a:t>번 </a:t>
            </a:r>
            <a:r>
              <a:rPr lang="en-US" altLang="ko-KR" dirty="0"/>
              <a:t>bounce)</a:t>
            </a:r>
          </a:p>
          <a:p>
            <a:r>
              <a:rPr lang="en-US" altLang="ko-KR" dirty="0"/>
              <a:t>Global Illumination: </a:t>
            </a:r>
            <a:r>
              <a:rPr lang="ko-KR" altLang="en-US" dirty="0"/>
              <a:t>빛이 다른 물체 또는 대기와 상호작용 하여 여러 번 반사</a:t>
            </a:r>
            <a:r>
              <a:rPr lang="en-US" altLang="ko-KR" dirty="0"/>
              <a:t>,</a:t>
            </a:r>
            <a:r>
              <a:rPr lang="ko-KR" altLang="en-US" dirty="0"/>
              <a:t>굴절</a:t>
            </a:r>
            <a:r>
              <a:rPr lang="en-US" altLang="ko-KR" dirty="0"/>
              <a:t>,</a:t>
            </a:r>
            <a:r>
              <a:rPr lang="ko-KR" altLang="en-US" dirty="0"/>
              <a:t>산란 되는 등의 과정으로 만들어지는 </a:t>
            </a:r>
            <a:r>
              <a:rPr lang="ko-KR" altLang="en-US" b="1" dirty="0"/>
              <a:t>주변에서 오는</a:t>
            </a:r>
            <a:r>
              <a:rPr lang="ko-KR" altLang="en-US" dirty="0"/>
              <a:t> </a:t>
            </a:r>
            <a:r>
              <a:rPr lang="ko-KR" altLang="en-US" b="1" dirty="0" err="1"/>
              <a:t>간접광</a:t>
            </a:r>
            <a:r>
              <a:rPr lang="en-US" altLang="ko-KR" b="1" dirty="0"/>
              <a:t>(Indirect Light)</a:t>
            </a:r>
            <a:r>
              <a:rPr lang="ko-KR" altLang="en-US" b="1" dirty="0"/>
              <a:t> 까지 </a:t>
            </a:r>
            <a:r>
              <a:rPr lang="ko-KR" altLang="en-US" b="1" dirty="0" err="1"/>
              <a:t>계산하는모델</a:t>
            </a:r>
            <a:r>
              <a:rPr lang="ko-KR" altLang="en-US" b="1" dirty="0"/>
              <a:t>    </a:t>
            </a:r>
            <a:r>
              <a:rPr lang="ko-KR" altLang="en-US" dirty="0"/>
              <a:t>표면 → 표면 </a:t>
            </a:r>
            <a:r>
              <a:rPr lang="en-US" altLang="ko-KR" dirty="0"/>
              <a:t>(2</a:t>
            </a:r>
            <a:r>
              <a:rPr lang="ko-KR" altLang="en-US" dirty="0"/>
              <a:t>번 이상 </a:t>
            </a:r>
            <a:r>
              <a:rPr lang="en-US" altLang="ko-KR" dirty="0"/>
              <a:t>bounce)</a:t>
            </a:r>
            <a:endParaRPr lang="ko-KR" altLang="en-US" b="1" dirty="0"/>
          </a:p>
        </p:txBody>
      </p:sp>
      <p:pic>
        <p:nvPicPr>
          <p:cNvPr id="2052" name="Picture 4" descr="Figure 1 from Comparing a Clipmap to a Sparse Voxel Octree for Global  Illumination | Semantic Scholar">
            <a:extLst>
              <a:ext uri="{FF2B5EF4-FFF2-40B4-BE49-F238E27FC236}">
                <a16:creationId xmlns:a16="http://schemas.microsoft.com/office/drawing/2014/main" id="{D60526F4-4173-4AF3-7EC1-0B73403D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67" y="2866479"/>
            <a:ext cx="7414260" cy="38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D3905C-A86B-EBDA-1DF6-AEFDB1B1AF89}"/>
              </a:ext>
            </a:extLst>
          </p:cNvPr>
          <p:cNvSpPr/>
          <p:nvPr/>
        </p:nvSpPr>
        <p:spPr>
          <a:xfrm>
            <a:off x="6096000" y="6508376"/>
            <a:ext cx="1859280" cy="300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C6346-A3F9-C8FD-0C89-5AED7B95EE10}"/>
              </a:ext>
            </a:extLst>
          </p:cNvPr>
          <p:cNvSpPr txBox="1"/>
          <p:nvPr/>
        </p:nvSpPr>
        <p:spPr>
          <a:xfrm>
            <a:off x="8266776" y="645871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우리가 구현할 것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5DAB4C3-441B-A66A-53D9-A6F1F430C77E}"/>
              </a:ext>
            </a:extLst>
          </p:cNvPr>
          <p:cNvCxnSpPr/>
          <p:nvPr/>
        </p:nvCxnSpPr>
        <p:spPr>
          <a:xfrm>
            <a:off x="7128456" y="3020096"/>
            <a:ext cx="1448874" cy="153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CEFE06C-5232-6B27-3853-ED42908E20B1}"/>
              </a:ext>
            </a:extLst>
          </p:cNvPr>
          <p:cNvCxnSpPr>
            <a:cxnSpLocks/>
          </p:cNvCxnSpPr>
          <p:nvPr/>
        </p:nvCxnSpPr>
        <p:spPr>
          <a:xfrm>
            <a:off x="7123090" y="3020096"/>
            <a:ext cx="729803" cy="272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FF4F38-3308-97C1-C092-E8483E3E783C}"/>
              </a:ext>
            </a:extLst>
          </p:cNvPr>
          <p:cNvCxnSpPr>
            <a:cxnSpLocks/>
          </p:cNvCxnSpPr>
          <p:nvPr/>
        </p:nvCxnSpPr>
        <p:spPr>
          <a:xfrm flipH="1">
            <a:off x="7974042" y="4630104"/>
            <a:ext cx="603288" cy="97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8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F5DD87-8C5D-BBF7-F921-FBC40AD63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6" y="4052907"/>
            <a:ext cx="4533963" cy="271217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5A8B12-1EBC-549A-A2E6-839F9432B42E}"/>
              </a:ext>
            </a:extLst>
          </p:cNvPr>
          <p:cNvCxnSpPr>
            <a:cxnSpLocks/>
          </p:cNvCxnSpPr>
          <p:nvPr/>
        </p:nvCxnSpPr>
        <p:spPr>
          <a:xfrm flipH="1">
            <a:off x="2458947" y="4667889"/>
            <a:ext cx="573011" cy="17959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9CD5334-E400-F794-50DD-C162EE6D14D7}"/>
              </a:ext>
            </a:extLst>
          </p:cNvPr>
          <p:cNvCxnSpPr>
            <a:cxnSpLocks/>
          </p:cNvCxnSpPr>
          <p:nvPr/>
        </p:nvCxnSpPr>
        <p:spPr>
          <a:xfrm flipH="1">
            <a:off x="2458947" y="5962783"/>
            <a:ext cx="1545162" cy="5010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B34850-FDDC-1B5D-86B0-F4D21DB92B79}"/>
              </a:ext>
            </a:extLst>
          </p:cNvPr>
          <p:cNvCxnSpPr>
            <a:cxnSpLocks/>
          </p:cNvCxnSpPr>
          <p:nvPr/>
        </p:nvCxnSpPr>
        <p:spPr>
          <a:xfrm flipH="1" flipV="1">
            <a:off x="811068" y="6080952"/>
            <a:ext cx="1715852" cy="38285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84C9055-504A-C229-0B65-7F7039F3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2280" cy="1325563"/>
          </a:xfrm>
        </p:spPr>
        <p:txBody>
          <a:bodyPr/>
          <a:lstStyle/>
          <a:p>
            <a:r>
              <a:rPr lang="en-US" altLang="ko-KR" dirty="0"/>
              <a:t>Global Illumination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BDDCE-E346-58FC-FAD3-C55B50401F39}"/>
              </a:ext>
            </a:extLst>
          </p:cNvPr>
          <p:cNvSpPr txBox="1"/>
          <p:nvPr/>
        </p:nvSpPr>
        <p:spPr>
          <a:xfrm>
            <a:off x="198070" y="1447347"/>
            <a:ext cx="1180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표면 점에서 반구 형태로 사방에서 들어오는 빛에 대해서</a:t>
            </a:r>
            <a:r>
              <a:rPr lang="en-US" altLang="ko-KR" dirty="0"/>
              <a:t> BRDF</a:t>
            </a:r>
            <a:r>
              <a:rPr lang="ko-KR" altLang="en-US" dirty="0"/>
              <a:t> 계산 후 모두 더한다</a:t>
            </a:r>
            <a:r>
              <a:rPr lang="en-US" altLang="ko-KR" dirty="0"/>
              <a:t>. </a:t>
            </a:r>
            <a:r>
              <a:rPr lang="ko-KR" altLang="en-US" dirty="0"/>
              <a:t>하지만 실시간 현실적 한계</a:t>
            </a:r>
            <a:r>
              <a:rPr lang="en-US" altLang="ko-KR" dirty="0"/>
              <a:t>.</a:t>
            </a:r>
            <a:r>
              <a:rPr lang="ko-KR" altLang="en-US" dirty="0"/>
              <a:t>   우리가 사용하는 방식은 </a:t>
            </a:r>
            <a:r>
              <a:rPr lang="en-US" altLang="ko-KR" b="1" dirty="0"/>
              <a:t>Direct</a:t>
            </a:r>
            <a:r>
              <a:rPr lang="ko-KR" altLang="en-US" dirty="0"/>
              <a:t>와 </a:t>
            </a:r>
            <a:r>
              <a:rPr lang="en-US" altLang="ko-KR" b="1" dirty="0"/>
              <a:t>Indirect</a:t>
            </a:r>
            <a:r>
              <a:rPr lang="ko-KR" altLang="en-US" dirty="0"/>
              <a:t>를 구분하고 </a:t>
            </a:r>
            <a:r>
              <a:rPr lang="en-US" altLang="ko-KR" dirty="0"/>
              <a:t>Indirect</a:t>
            </a:r>
            <a:r>
              <a:rPr lang="ko-KR" altLang="en-US" dirty="0"/>
              <a:t>는 정적인 변하지 않는 </a:t>
            </a:r>
            <a:r>
              <a:rPr lang="ko-KR" altLang="en-US" dirty="0" err="1"/>
              <a:t>간접광</a:t>
            </a:r>
            <a:r>
              <a:rPr lang="ko-KR" altLang="en-US" dirty="0"/>
              <a:t> 정보를 </a:t>
            </a:r>
            <a:r>
              <a:rPr lang="ko-KR" altLang="en-US" b="1" dirty="0"/>
              <a:t>사전 계산된 방식으로 저장하여 빠른 </a:t>
            </a:r>
            <a:r>
              <a:rPr lang="ko-KR" altLang="en-US" b="1" dirty="0" err="1"/>
              <a:t>간접광</a:t>
            </a:r>
            <a:r>
              <a:rPr lang="ko-KR" altLang="en-US" b="1" dirty="0"/>
              <a:t> 계산에 사용한다</a:t>
            </a:r>
            <a:r>
              <a:rPr lang="en-US" altLang="ko-KR" b="1" dirty="0"/>
              <a:t>.   </a:t>
            </a:r>
            <a:r>
              <a:rPr lang="ko-KR" altLang="en-US" dirty="0"/>
              <a:t>동적인 간접광은</a:t>
            </a:r>
            <a:r>
              <a:rPr lang="en-US" altLang="ko-KR" dirty="0"/>
              <a:t> </a:t>
            </a:r>
            <a:r>
              <a:rPr lang="ko-KR" altLang="en-US" dirty="0" err="1"/>
              <a:t>레이트레이싱</a:t>
            </a:r>
            <a:r>
              <a:rPr lang="ko-KR" altLang="en-US" dirty="0"/>
              <a:t> 또는 </a:t>
            </a:r>
            <a:r>
              <a:rPr lang="en-US" altLang="ko-KR" dirty="0"/>
              <a:t>SSGI </a:t>
            </a:r>
            <a:r>
              <a:rPr lang="ko-KR" altLang="en-US" dirty="0"/>
              <a:t>등으로 구현한다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F774CD-1439-081F-0EA8-DFAFB4D7AD94}"/>
              </a:ext>
            </a:extLst>
          </p:cNvPr>
          <p:cNvSpPr txBox="1"/>
          <p:nvPr/>
        </p:nvSpPr>
        <p:spPr>
          <a:xfrm>
            <a:off x="3739413" y="2522969"/>
            <a:ext cx="855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Direct: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DiffuseBRDF</a:t>
            </a:r>
            <a:r>
              <a:rPr lang="ko-KR" altLang="en-US" dirty="0"/>
              <a:t>결과 </a:t>
            </a:r>
            <a:r>
              <a:rPr lang="en-US" altLang="ko-KR" dirty="0"/>
              <a:t>+ </a:t>
            </a:r>
            <a:r>
              <a:rPr lang="en-US" altLang="ko-KR" dirty="0" err="1"/>
              <a:t>SpecularBRDF</a:t>
            </a:r>
            <a:r>
              <a:rPr lang="ko-KR" altLang="en-US" dirty="0"/>
              <a:t>결과</a:t>
            </a:r>
            <a:r>
              <a:rPr lang="en-US" altLang="ko-KR" dirty="0"/>
              <a:t> ) * </a:t>
            </a:r>
            <a:r>
              <a:rPr lang="ko-KR" altLang="en-US" dirty="0"/>
              <a:t>빛의 강도</a:t>
            </a:r>
            <a:r>
              <a:rPr lang="en-US" altLang="ko-KR" dirty="0"/>
              <a:t>(Radiance)</a:t>
            </a:r>
            <a:r>
              <a:rPr lang="ko-KR" altLang="en-US" dirty="0"/>
              <a:t> </a:t>
            </a:r>
            <a:r>
              <a:rPr lang="en-US" altLang="ko-KR" dirty="0"/>
              <a:t>* </a:t>
            </a:r>
            <a:r>
              <a:rPr lang="en-US" altLang="ko-KR" dirty="0" err="1"/>
              <a:t>NdotL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0A1FA99-C0E3-ABC3-FFFF-09F766ACEA9F}"/>
              </a:ext>
            </a:extLst>
          </p:cNvPr>
          <p:cNvCxnSpPr>
            <a:cxnSpLocks/>
          </p:cNvCxnSpPr>
          <p:nvPr/>
        </p:nvCxnSpPr>
        <p:spPr>
          <a:xfrm flipH="1">
            <a:off x="2458947" y="3734602"/>
            <a:ext cx="1448910" cy="2729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onverting the solid angle over the equivalent polar azimuth and inclination angle for PBR">
            <a:extLst>
              <a:ext uri="{FF2B5EF4-FFF2-40B4-BE49-F238E27FC236}">
                <a16:creationId xmlns:a16="http://schemas.microsoft.com/office/drawing/2014/main" id="{E3A21B98-57F8-C3BD-ABC2-58CBD3ED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80" y="2767593"/>
            <a:ext cx="3260497" cy="178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143974-5C52-2708-D961-672234AC92C7}"/>
                  </a:ext>
                </a:extLst>
              </p:cNvPr>
              <p:cNvSpPr txBox="1"/>
              <p:nvPr/>
            </p:nvSpPr>
            <p:spPr>
              <a:xfrm>
                <a:off x="5074044" y="4715730"/>
                <a:ext cx="562924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l-GR" altLang="ko-KR" sz="1400" dirty="0"/>
                  <a:t>ω</a:t>
                </a:r>
                <a:r>
                  <a:rPr lang="en-US" altLang="ko-KR" sz="1400" dirty="0"/>
                  <a:t>ᵢ  = incoming light direction (</a:t>
                </a:r>
                <a:r>
                  <a:rPr lang="ko-KR" altLang="en-US" sz="1400" dirty="0"/>
                  <a:t>들어오는 빛의 방향</a:t>
                </a:r>
                <a:r>
                  <a:rPr lang="en-US" altLang="ko-KR" sz="1400" dirty="0"/>
                  <a:t>, L)</a:t>
                </a:r>
              </a:p>
              <a:p>
                <a:pPr>
                  <a:buNone/>
                </a:pPr>
                <a:r>
                  <a:rPr lang="el-GR" altLang="ko-KR" sz="1400" dirty="0"/>
                  <a:t>ω</a:t>
                </a:r>
                <a:r>
                  <a:rPr lang="en-US" altLang="ko-KR" sz="1400" dirty="0"/>
                  <a:t>ₒ  = outgoing light direction (</a:t>
                </a:r>
                <a:r>
                  <a:rPr lang="ko-KR" altLang="en-US" sz="1400" dirty="0"/>
                  <a:t>나가는 빛의 방향</a:t>
                </a:r>
                <a:r>
                  <a:rPr lang="en-US" altLang="ko-KR" sz="1400" dirty="0"/>
                  <a:t>, V)</a:t>
                </a: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,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400" dirty="0"/>
                  <a:t>  그 방향에서 들어오는 빛의 밝기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ko-KR" altLang="en-US" sz="1400" b="0" i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ko-KR" altLang="en-US" sz="1400" dirty="0"/>
                  <a:t> 그 빛이 표면에 실제로 기여하는 양  </a:t>
                </a:r>
                <a:r>
                  <a:rPr lang="en-US" altLang="ko-KR" sz="1400" dirty="0"/>
                  <a:t>cosine-weighting</a:t>
                </a:r>
                <a:br>
                  <a:rPr lang="ko-KR" altLang="en-US" sz="1400" dirty="0"/>
                </a:br>
                <a14:m>
                  <m:oMath xmlns:m="http://schemas.openxmlformats.org/officeDocument/2006/math"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그 방향 조각의 “면적”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143974-5C52-2708-D961-672234AC9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44" y="4715730"/>
                <a:ext cx="5629249" cy="1169551"/>
              </a:xfrm>
              <a:prstGeom prst="rect">
                <a:avLst/>
              </a:prstGeom>
              <a:blipFill>
                <a:blip r:embed="rId4"/>
                <a:stretch>
                  <a:fillRect l="-325" t="-2618" b="-4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A3692C-5494-8377-9A62-24B8BC0C7E62}"/>
                  </a:ext>
                </a:extLst>
              </p:cNvPr>
              <p:cNvSpPr txBox="1"/>
              <p:nvPr/>
            </p:nvSpPr>
            <p:spPr>
              <a:xfrm>
                <a:off x="5016368" y="2982308"/>
                <a:ext cx="7175631" cy="1735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altLang="ko-KR" dirty="0"/>
                  <a:t>Indirect:   </a:t>
                </a:r>
                <a:r>
                  <a:rPr lang="ko-KR" altLang="en-US" dirty="0"/>
                  <a:t>적분 기호</a:t>
                </a:r>
                <a:r>
                  <a:rPr lang="en-US" altLang="ko-KR" dirty="0"/>
                  <a:t>( ∫ )</a:t>
                </a:r>
                <a:r>
                  <a:rPr lang="ko-KR" altLang="en-US" dirty="0"/>
                  <a:t>는 반구에 구간에 대해 누적한다</a:t>
                </a:r>
                <a:br>
                  <a:rPr lang="ko-KR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ar-AE" altLang="ko-KR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pHide m:val="on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altLang="ko-KR" i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ar-AE" altLang="ko-KR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ar-AE" i="1">
                                      <a:latin typeface="Cambria Math" panose="02040503050406030204" pitchFamily="18" charset="0"/>
                                    </a:rPr>
                                    <m:t>𝐷𝐹𝐺</m:t>
                                  </m:r>
                                </m:num>
                                <m:den>
                                  <m:r>
                                    <a:rPr lang="ar-AE" altLang="ko-KR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d>
                                    <m:d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r>
                                        <a:rPr lang="ar-AE" altLang="ko-KR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ar-AE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ko-KR" altLang="ar-A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altLang="ko-KR" i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ko-KR" altLang="ar-A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altLang="ko-KR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ar-AE" altLang="ko-KR" b="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ko-KR" altLang="ar-AE" b="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ar-AE" altLang="ko-K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ko-KR" altLang="ar-AE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altLang="ko-KR" b="0" dirty="0"/>
              </a:p>
              <a:p>
                <a:pPr>
                  <a:buNone/>
                </a:pPr>
                <a:r>
                  <a:rPr lang="ko-KR" altLang="en-US" dirty="0"/>
                  <a:t>이 식은 </a:t>
                </a:r>
                <a:r>
                  <a:rPr lang="en-US" altLang="ko-KR" b="1" dirty="0"/>
                  <a:t>Diffuse BRDF + Specular BRDF(Cook–Torrance)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을 모두 포함한 </a:t>
                </a:r>
                <a:r>
                  <a:rPr lang="en-US" altLang="ko-KR" b="1" dirty="0"/>
                  <a:t>GI </a:t>
                </a:r>
                <a:r>
                  <a:rPr lang="ko-KR" altLang="en-US" b="1" dirty="0"/>
                  <a:t>적분 식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A3692C-5494-8377-9A62-24B8BC0C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368" y="2982308"/>
                <a:ext cx="7175631" cy="1735090"/>
              </a:xfrm>
              <a:prstGeom prst="rect">
                <a:avLst/>
              </a:prstGeom>
              <a:blipFill>
                <a:blip r:embed="rId5"/>
                <a:stretch>
                  <a:fillRect l="-765" t="-1754" b="-4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35F23A92-FB42-4CF1-C472-C7A33EFB93A9}"/>
              </a:ext>
            </a:extLst>
          </p:cNvPr>
          <p:cNvSpPr/>
          <p:nvPr/>
        </p:nvSpPr>
        <p:spPr>
          <a:xfrm rot="13618421">
            <a:off x="2957796" y="4958699"/>
            <a:ext cx="246757" cy="1823918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62A2AA-A7E3-E4DC-8537-4531FD15B681}"/>
                  </a:ext>
                </a:extLst>
              </p:cNvPr>
              <p:cNvSpPr txBox="1"/>
              <p:nvPr/>
            </p:nvSpPr>
            <p:spPr>
              <a:xfrm>
                <a:off x="4909282" y="5804525"/>
                <a:ext cx="7387390" cy="93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br>
                  <a:rPr lang="ko-KR" altLang="en-US" dirty="0"/>
                </a:br>
                <a14:m>
                  <m:oMath xmlns:m="http://schemas.openxmlformats.org/officeDocument/2006/math">
                    <m:nary>
                      <m:naryPr>
                        <m:grow m:val="on"/>
                        <m:supHide m:val="on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ko-KR" i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d>
                      </m:e>
                    </m:nary>
                    <m:sSub>
                      <m:sSub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altLang="ko-KR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altLang="ko-KR" b="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ko-KR" altLang="ar-AE" b="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ar-AE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ko-KR" altLang="ar-AE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/>
                  <a:t>  +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supHide m:val="on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𝐷𝐹𝐺</m:t>
                                </m:r>
                              </m:num>
                              <m:den>
                                <m:r>
                                  <a:rPr lang="ar-AE" altLang="ko-KR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ar-AE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ar-AE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ko-KR" altLang="ar-AE" i="1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ar-AE" altLang="ko-KR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ko-KR" altLang="ar-A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ar-AE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ar-AE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ar-AE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ko-KR" altLang="ar-A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ar-AE" altLang="ko-KR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ko-KR" altLang="ar-A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  <m:sSub>
                      <m:sSub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 altLang="ko-KR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ko-KR" altLang="ar-A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altLang="ko-KR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ko-KR" altLang="ar-AE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ar-AE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ko-KR" alt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ar-AE" altLang="ko-KR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62A2AA-A7E3-E4DC-8537-4531FD15B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282" y="5804525"/>
                <a:ext cx="7387390" cy="9357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2540EF1-87CE-F1C6-B172-F47A9E3E2860}"/>
              </a:ext>
            </a:extLst>
          </p:cNvPr>
          <p:cNvSpPr txBox="1"/>
          <p:nvPr/>
        </p:nvSpPr>
        <p:spPr>
          <a:xfrm>
            <a:off x="4853344" y="588528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IBL Diffuse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52B592-E531-9ACA-E927-F0D245F5650B}"/>
              </a:ext>
            </a:extLst>
          </p:cNvPr>
          <p:cNvSpPr txBox="1"/>
          <p:nvPr/>
        </p:nvSpPr>
        <p:spPr>
          <a:xfrm>
            <a:off x="8077833" y="588528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IBL Specular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594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4F6EB-E6D9-D0A6-30B5-EAFD66CE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</a:t>
            </a:r>
            <a:r>
              <a:rPr lang="ko-KR" altLang="en-US" dirty="0" err="1"/>
              <a:t>간접광</a:t>
            </a:r>
            <a:r>
              <a:rPr lang="ko-KR" altLang="en-US" dirty="0"/>
              <a:t> 종류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531-16D3-E839-229C-4FA97E80C124}"/>
              </a:ext>
            </a:extLst>
          </p:cNvPr>
          <p:cNvSpPr txBox="1"/>
          <p:nvPr/>
        </p:nvSpPr>
        <p:spPr>
          <a:xfrm>
            <a:off x="463616" y="1485199"/>
            <a:ext cx="108621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정적 </a:t>
            </a:r>
            <a:r>
              <a:rPr lang="en-US" altLang="ko-KR" dirty="0"/>
              <a:t>GI</a:t>
            </a:r>
            <a:r>
              <a:rPr lang="ko-KR" altLang="en-US" dirty="0"/>
              <a:t>는 “실시간이 아닌 미리 계산된 </a:t>
            </a:r>
            <a:r>
              <a:rPr lang="ko-KR" altLang="en-US" dirty="0" err="1"/>
              <a:t>간접광”을</a:t>
            </a:r>
            <a:r>
              <a:rPr lang="ko-KR" altLang="en-US" dirty="0"/>
              <a:t> 의미하고</a:t>
            </a:r>
            <a:r>
              <a:rPr lang="en-US" altLang="ko-KR" dirty="0"/>
              <a:t>, </a:t>
            </a:r>
            <a:r>
              <a:rPr lang="ko-KR" altLang="en-US" dirty="0"/>
              <a:t>그 방식은 여러가지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Lightmap: </a:t>
            </a:r>
            <a:r>
              <a:rPr lang="ko-KR" altLang="en-US" dirty="0"/>
              <a:t>표면에 미리 </a:t>
            </a:r>
            <a:r>
              <a:rPr lang="ko-KR" altLang="en-US" dirty="0" err="1"/>
              <a:t>베이크된</a:t>
            </a:r>
            <a:r>
              <a:rPr lang="ko-KR" altLang="en-US" dirty="0"/>
              <a:t> </a:t>
            </a:r>
            <a:r>
              <a:rPr lang="ko-KR" altLang="en-US" dirty="0" err="1"/>
              <a:t>간접광</a:t>
            </a:r>
            <a:r>
              <a:rPr lang="en-US" altLang="ko-KR" dirty="0"/>
              <a:t>·</a:t>
            </a:r>
            <a:r>
              <a:rPr lang="ko-KR" altLang="en-US" dirty="0"/>
              <a:t>그림자를 텍스처로 저장하는 방식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Light Probe (SH Probe): </a:t>
            </a:r>
            <a:r>
              <a:rPr lang="ko-KR" altLang="en-US" dirty="0"/>
              <a:t>공간에 </a:t>
            </a:r>
            <a:r>
              <a:rPr lang="ko-KR" altLang="en-US" dirty="0" err="1"/>
              <a:t>샘플된</a:t>
            </a:r>
            <a:r>
              <a:rPr lang="ko-KR" altLang="en-US" dirty="0"/>
              <a:t> </a:t>
            </a:r>
            <a:r>
              <a:rPr lang="ko-KR" altLang="en-US" dirty="0" err="1"/>
              <a:t>간접광</a:t>
            </a:r>
            <a:r>
              <a:rPr lang="ko-KR" altLang="en-US" dirty="0"/>
              <a:t> 정보를 동적 객체에 </a:t>
            </a:r>
            <a:r>
              <a:rPr lang="ko-KR" altLang="en-US" dirty="0" err="1"/>
              <a:t>보간해</a:t>
            </a:r>
            <a:r>
              <a:rPr lang="ko-KR" altLang="en-US" dirty="0"/>
              <a:t> 적용하는 방식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IBL(Environment Map </a:t>
            </a:r>
            <a:r>
              <a:rPr lang="ko-KR" altLang="en-US" dirty="0"/>
              <a:t>기반 조명</a:t>
            </a:r>
            <a:r>
              <a:rPr lang="en-US" altLang="ko-KR" dirty="0"/>
              <a:t>): </a:t>
            </a:r>
            <a:r>
              <a:rPr lang="ko-KR" altLang="en-US" dirty="0"/>
              <a:t>환경 </a:t>
            </a:r>
            <a:r>
              <a:rPr lang="en-US" altLang="ko-KR" dirty="0"/>
              <a:t>HDR </a:t>
            </a:r>
            <a:r>
              <a:rPr lang="ko-KR" altLang="en-US" dirty="0" err="1"/>
              <a:t>맵을</a:t>
            </a:r>
            <a:r>
              <a:rPr lang="ko-KR" altLang="en-US" dirty="0"/>
              <a:t> 사용해 방향 기반 조명을 제공하는 방식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5063F-9803-5B1C-12D2-D09ECB236599}"/>
              </a:ext>
            </a:extLst>
          </p:cNvPr>
          <p:cNvSpPr txBox="1"/>
          <p:nvPr/>
        </p:nvSpPr>
        <p:spPr>
          <a:xfrm>
            <a:off x="463616" y="3039530"/>
            <a:ext cx="105613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/>
              <a:t>1) Lightmap </a:t>
            </a:r>
            <a:endParaRPr lang="ko-KR" altLang="en-US" b="1" dirty="0"/>
          </a:p>
          <a:p>
            <a:r>
              <a:rPr lang="ko-KR" altLang="en-US" dirty="0"/>
              <a:t>레이 </a:t>
            </a:r>
            <a:r>
              <a:rPr lang="ko-KR" altLang="en-US" dirty="0" err="1"/>
              <a:t>트레이싱</a:t>
            </a:r>
            <a:r>
              <a:rPr lang="ko-KR" altLang="en-US" dirty="0"/>
              <a:t> 또는 포톤 매핑으로 </a:t>
            </a:r>
            <a:r>
              <a:rPr lang="ko-KR" altLang="en-US" b="1" dirty="0" err="1"/>
              <a:t>간접광</a:t>
            </a:r>
            <a:r>
              <a:rPr lang="ko-KR" altLang="en-US" b="1" dirty="0"/>
              <a:t> </a:t>
            </a:r>
            <a:r>
              <a:rPr lang="en-US" altLang="ko-KR" b="1" dirty="0"/>
              <a:t>+ </a:t>
            </a:r>
            <a:r>
              <a:rPr lang="ko-KR" altLang="en-US" b="1" dirty="0"/>
              <a:t>그림자</a:t>
            </a:r>
            <a:r>
              <a:rPr lang="ko-KR" altLang="en-US" dirty="0"/>
              <a:t>를 오프라인에서 미리 계산</a:t>
            </a:r>
          </a:p>
          <a:p>
            <a:r>
              <a:rPr lang="ko-KR" altLang="en-US" dirty="0"/>
              <a:t>빛이 여러 번 </a:t>
            </a:r>
            <a:r>
              <a:rPr lang="en-US" altLang="ko-KR" dirty="0"/>
              <a:t>bounce</a:t>
            </a:r>
            <a:r>
              <a:rPr lang="ko-KR" altLang="en-US" dirty="0"/>
              <a:t>된 결과를 완전 </a:t>
            </a:r>
            <a:r>
              <a:rPr lang="en-US" altLang="ko-KR" dirty="0"/>
              <a:t>baked</a:t>
            </a:r>
            <a:r>
              <a:rPr lang="ko-KR" altLang="en-US" dirty="0"/>
              <a:t>로 텍스처 저장 </a:t>
            </a:r>
            <a:r>
              <a:rPr lang="en-US" altLang="ko-KR" dirty="0"/>
              <a:t>(</a:t>
            </a:r>
            <a:r>
              <a:rPr lang="ko-KR" altLang="en-US" dirty="0"/>
              <a:t>미리 계산된 데이터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매우 고품질</a:t>
            </a:r>
            <a:r>
              <a:rPr lang="en-US" altLang="ko-KR" dirty="0"/>
              <a:t>. </a:t>
            </a:r>
            <a:r>
              <a:rPr lang="ko-KR" altLang="en-US" dirty="0"/>
              <a:t> 예</a:t>
            </a:r>
            <a:r>
              <a:rPr lang="en-US" altLang="ko-KR" dirty="0"/>
              <a:t>: </a:t>
            </a:r>
            <a:r>
              <a:rPr lang="ko-KR" altLang="en-US" dirty="0"/>
              <a:t>건물 실내 조명</a:t>
            </a:r>
            <a:r>
              <a:rPr lang="en-US" altLang="ko-KR" dirty="0"/>
              <a:t>, </a:t>
            </a:r>
            <a:r>
              <a:rPr lang="ko-KR" altLang="en-US" dirty="0"/>
              <a:t>벽면 반사</a:t>
            </a:r>
            <a:r>
              <a:rPr lang="en-US" altLang="ko-KR" dirty="0"/>
              <a:t>, </a:t>
            </a:r>
            <a:r>
              <a:rPr lang="ko-KR" altLang="en-US" dirty="0" err="1"/>
              <a:t>색번짐</a:t>
            </a:r>
            <a:r>
              <a:rPr lang="en-US" altLang="ko-KR" dirty="0"/>
              <a:t>(color bleeding) </a:t>
            </a:r>
            <a:r>
              <a:rPr lang="ko-KR" altLang="en-US" dirty="0"/>
              <a:t>등이 정확히 표현됨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0F50C-314D-2204-7A05-ADDDF9444FA4}"/>
              </a:ext>
            </a:extLst>
          </p:cNvPr>
          <p:cNvSpPr txBox="1"/>
          <p:nvPr/>
        </p:nvSpPr>
        <p:spPr>
          <a:xfrm>
            <a:off x="463616" y="4634972"/>
            <a:ext cx="114235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/>
              <a:t>2) IBL = </a:t>
            </a:r>
            <a:r>
              <a:rPr lang="ko-KR" altLang="en-US" b="1" dirty="0"/>
              <a:t>환경 기반 조명                    </a:t>
            </a:r>
            <a:r>
              <a:rPr lang="en-US" altLang="ko-KR" dirty="0"/>
              <a:t>(IBL</a:t>
            </a:r>
            <a:r>
              <a:rPr lang="ko-KR" altLang="en-US" dirty="0"/>
              <a:t> </a:t>
            </a:r>
            <a:r>
              <a:rPr lang="en-US" altLang="ko-KR" dirty="0"/>
              <a:t>Baker:</a:t>
            </a:r>
            <a:r>
              <a:rPr lang="ko-KR" altLang="en-US" dirty="0"/>
              <a:t> </a:t>
            </a:r>
            <a:r>
              <a:rPr lang="en-US" altLang="ko-KR" dirty="0"/>
              <a:t>HDRI </a:t>
            </a:r>
            <a:r>
              <a:rPr lang="ko-KR" altLang="en-US" dirty="0"/>
              <a:t>이미지로 </a:t>
            </a:r>
            <a:r>
              <a:rPr lang="ko-KR" altLang="en-US" dirty="0" err="1"/>
              <a:t>주변광</a:t>
            </a:r>
            <a:r>
              <a:rPr lang="ko-KR" altLang="en-US" dirty="0"/>
              <a:t> 정보 </a:t>
            </a:r>
            <a:r>
              <a:rPr lang="en-US" altLang="ko-KR" dirty="0" err="1"/>
              <a:t>Specular,Diffuse</a:t>
            </a:r>
            <a:r>
              <a:rPr lang="ko-KR" altLang="en-US" dirty="0"/>
              <a:t>를 분리 저장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>
              <a:buNone/>
            </a:pPr>
            <a:r>
              <a:rPr lang="ko-KR" altLang="en-US" dirty="0"/>
              <a:t>엔진에 로드된 </a:t>
            </a:r>
            <a:r>
              <a:rPr lang="en-US" altLang="ko-KR" b="1" dirty="0"/>
              <a:t>HDR </a:t>
            </a:r>
            <a:r>
              <a:rPr lang="ko-KR" altLang="en-US" b="1" dirty="0" err="1"/>
              <a:t>큐브맵</a:t>
            </a:r>
            <a:r>
              <a:rPr lang="ko-KR" altLang="en-US" dirty="0" err="1"/>
              <a:t>을</a:t>
            </a:r>
            <a:r>
              <a:rPr lang="ko-KR" altLang="en-US" dirty="0"/>
              <a:t> 통해 다음을 계산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Diffuse IBL → </a:t>
            </a:r>
            <a:r>
              <a:rPr lang="ko-KR" altLang="en-US" dirty="0"/>
              <a:t>주변의 </a:t>
            </a:r>
            <a:r>
              <a:rPr lang="ko-KR" altLang="en-US" dirty="0" err="1"/>
              <a:t>환경광</a:t>
            </a:r>
            <a:r>
              <a:rPr lang="en-US" altLang="ko-KR" dirty="0"/>
              <a:t>(soft lighting)</a:t>
            </a:r>
          </a:p>
          <a:p>
            <a:r>
              <a:rPr lang="en-US" altLang="ko-KR" dirty="0"/>
              <a:t>Specular IBL → </a:t>
            </a:r>
            <a:r>
              <a:rPr lang="ko-KR" altLang="en-US" dirty="0"/>
              <a:t>주변의 반사광</a:t>
            </a:r>
            <a:r>
              <a:rPr lang="en-US" altLang="ko-KR" dirty="0"/>
              <a:t>(Reflection)</a:t>
            </a:r>
          </a:p>
          <a:p>
            <a:r>
              <a:rPr lang="en-US" altLang="ko-KR" dirty="0"/>
              <a:t>BRDF LUT → </a:t>
            </a:r>
            <a:r>
              <a:rPr lang="ko-KR" altLang="en-US" dirty="0"/>
              <a:t>재질 특성 조정</a:t>
            </a:r>
          </a:p>
          <a:p>
            <a:pPr>
              <a:buNone/>
            </a:pP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b="1" dirty="0"/>
              <a:t>빛의 방향에 대한 주변광만 제공할 뿐</a:t>
            </a:r>
            <a:r>
              <a:rPr lang="en-US" altLang="ko-KR" b="1" dirty="0"/>
              <a:t>, </a:t>
            </a:r>
            <a:r>
              <a:rPr lang="ko-KR" altLang="en-US" b="1" dirty="0"/>
              <a:t>벽</a:t>
            </a:r>
            <a:r>
              <a:rPr lang="en-US" altLang="ko-KR" b="1" dirty="0"/>
              <a:t>·</a:t>
            </a:r>
            <a:r>
              <a:rPr lang="ko-KR" altLang="en-US" b="1" dirty="0"/>
              <a:t>기둥 같은 실제 구조물이 반영된 간접광은 제공하지 않음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11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2CD0D-F6C6-23AA-4104-8229225E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</a:t>
            </a:r>
            <a:r>
              <a:rPr lang="en-US" altLang="ko-KR" dirty="0"/>
              <a:t>GI (</a:t>
            </a:r>
            <a:r>
              <a:rPr lang="ko-KR" altLang="en-US" dirty="0" err="1"/>
              <a:t>간접광</a:t>
            </a:r>
            <a:r>
              <a:rPr lang="ko-KR" altLang="en-US" dirty="0"/>
              <a:t> 표현</a:t>
            </a:r>
            <a:r>
              <a:rPr lang="en-US" altLang="ko-KR" dirty="0"/>
              <a:t>)</a:t>
            </a:r>
            <a:r>
              <a:rPr lang="ko-KR" altLang="en-US" dirty="0"/>
              <a:t> 구현 종류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16D60A-E617-D3C3-53B1-73911768C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932725"/>
              </p:ext>
            </p:extLst>
          </p:nvPr>
        </p:nvGraphicFramePr>
        <p:xfrm>
          <a:off x="190900" y="3749992"/>
          <a:ext cx="12841704" cy="2560320"/>
        </p:xfrm>
        <a:graphic>
          <a:graphicData uri="http://schemas.openxmlformats.org/drawingml/2006/table">
            <a:tbl>
              <a:tblPr/>
              <a:tblGrid>
                <a:gridCol w="3849851">
                  <a:extLst>
                    <a:ext uri="{9D8B030D-6E8A-4147-A177-3AD203B41FA5}">
                      <a16:colId xmlns:a16="http://schemas.microsoft.com/office/drawing/2014/main" val="4179819872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1602657967"/>
                    </a:ext>
                  </a:extLst>
                </a:gridCol>
                <a:gridCol w="1661333">
                  <a:extLst>
                    <a:ext uri="{9D8B030D-6E8A-4147-A177-3AD203B41FA5}">
                      <a16:colId xmlns:a16="http://schemas.microsoft.com/office/drawing/2014/main" val="2076409589"/>
                    </a:ext>
                  </a:extLst>
                </a:gridCol>
                <a:gridCol w="1229575">
                  <a:extLst>
                    <a:ext uri="{9D8B030D-6E8A-4147-A177-3AD203B41FA5}">
                      <a16:colId xmlns:a16="http://schemas.microsoft.com/office/drawing/2014/main" val="1270654993"/>
                    </a:ext>
                  </a:extLst>
                </a:gridCol>
                <a:gridCol w="4908913">
                  <a:extLst>
                    <a:ext uri="{9D8B030D-6E8A-4147-A177-3AD203B41FA5}">
                      <a16:colId xmlns:a16="http://schemas.microsoft.com/office/drawing/2014/main" val="22716129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기술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동적 </a:t>
                      </a:r>
                      <a:r>
                        <a:rPr lang="en-US" dirty="0"/>
                        <a:t>GI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정확도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품질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성능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구현 난이도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735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DX12: DXR (Ray Tracing)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최고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최고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무거움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⭐⭐⭐⭐</a:t>
                      </a:r>
                      <a:r>
                        <a:rPr lang="en-US" altLang="ko-KR" dirty="0"/>
                        <a:t>~⭐⭐⭐⭐⭐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048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Voxel Cone Tracing (VXGI)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좋음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중간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무거움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⭐⭐⭐⭐⭐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4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Light Propagation Volumes (LPV)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보통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낮음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빠름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197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SDFGI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좋음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중간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높음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중간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277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Screen-Space GI (SSGI)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낮음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매우 빠름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0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DDGI / Probe GI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좋음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중간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빠름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⭐⭐⭐</a:t>
                      </a:r>
                      <a:r>
                        <a:rPr lang="en-US" altLang="ko-KR" dirty="0"/>
                        <a:t>~⭐⭐⭐⭐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3872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4609454-5B90-7CE8-0FBF-5E0E9188BF75}"/>
              </a:ext>
            </a:extLst>
          </p:cNvPr>
          <p:cNvSpPr txBox="1"/>
          <p:nvPr/>
        </p:nvSpPr>
        <p:spPr>
          <a:xfrm>
            <a:off x="471639" y="1690688"/>
            <a:ext cx="10664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</a:t>
            </a:r>
            <a:r>
              <a:rPr lang="ko-KR" altLang="en-US" dirty="0"/>
              <a:t>는 </a:t>
            </a:r>
            <a:r>
              <a:rPr lang="ko-KR" altLang="en-US" dirty="0" err="1"/>
              <a:t>직접광</a:t>
            </a:r>
            <a:r>
              <a:rPr lang="en-US" altLang="ko-KR" dirty="0"/>
              <a:t>+</a:t>
            </a:r>
            <a:r>
              <a:rPr lang="ko-KR" altLang="en-US" dirty="0" err="1"/>
              <a:t>간접광</a:t>
            </a:r>
            <a:r>
              <a:rPr lang="ko-KR" altLang="en-US" dirty="0"/>
              <a:t> 을 모두 포함하는 개념이지만  간접광을 강조하는 표현으로 </a:t>
            </a:r>
            <a:r>
              <a:rPr lang="en-US" altLang="ko-KR" dirty="0"/>
              <a:t>GI</a:t>
            </a:r>
            <a:r>
              <a:rPr lang="ko-KR" altLang="en-US" dirty="0"/>
              <a:t>라고도 쓰임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동적 </a:t>
            </a:r>
            <a:r>
              <a:rPr lang="en-US" altLang="ko-KR" dirty="0"/>
              <a:t>GI </a:t>
            </a:r>
            <a:r>
              <a:rPr lang="en-US" altLang="ko-KR" b="1" dirty="0"/>
              <a:t>: </a:t>
            </a:r>
            <a:r>
              <a:rPr lang="ko-KR" altLang="en-US" dirty="0"/>
              <a:t>조명과 오브젝트가 움직여도 </a:t>
            </a:r>
            <a:r>
              <a:rPr lang="en-US" altLang="ko-KR" dirty="0"/>
              <a:t>GI</a:t>
            </a:r>
            <a:r>
              <a:rPr lang="ko-KR" altLang="en-US" dirty="0"/>
              <a:t>가 실시간 업데이트되는 정도</a:t>
            </a:r>
            <a:endParaRPr lang="en-US" altLang="ko-KR" dirty="0"/>
          </a:p>
          <a:p>
            <a:r>
              <a:rPr lang="ko-KR" altLang="en-US" dirty="0"/>
              <a:t>정확도</a:t>
            </a:r>
            <a:r>
              <a:rPr lang="en-US" altLang="ko-KR" dirty="0"/>
              <a:t>(</a:t>
            </a:r>
            <a:r>
              <a:rPr lang="ko-KR" altLang="en-US" dirty="0"/>
              <a:t>품질</a:t>
            </a:r>
            <a:r>
              <a:rPr lang="en-US" altLang="ko-KR" dirty="0"/>
              <a:t>) : </a:t>
            </a:r>
            <a:r>
              <a:rPr lang="ko-KR" altLang="en-US" dirty="0"/>
              <a:t> 광학적으로 얼마나 사실적인가</a:t>
            </a:r>
            <a:endParaRPr lang="en-US" altLang="ko-KR" dirty="0"/>
          </a:p>
          <a:p>
            <a:r>
              <a:rPr lang="ko-KR" altLang="en-US" dirty="0"/>
              <a:t>성능</a:t>
            </a:r>
            <a:r>
              <a:rPr lang="en-US" altLang="ko-KR" dirty="0"/>
              <a:t>: </a:t>
            </a:r>
            <a:r>
              <a:rPr lang="ko-KR" altLang="en-US" dirty="0"/>
              <a:t> 전체 프레임 예산에 미치는 부담  </a:t>
            </a:r>
          </a:p>
        </p:txBody>
      </p:sp>
    </p:spTree>
    <p:extLst>
      <p:ext uri="{BB962C8B-B14F-4D97-AF65-F5344CB8AC3E}">
        <p14:creationId xmlns:p14="http://schemas.microsoft.com/office/powerpoint/2010/main" val="159872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49665-A53E-4AAE-AA18-5DBF2ED9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 </a:t>
            </a:r>
            <a:r>
              <a:rPr lang="ko-KR" altLang="en-US" dirty="0" err="1"/>
              <a:t>간접광</a:t>
            </a:r>
            <a:r>
              <a:rPr lang="en-US" altLang="ko-KR" dirty="0"/>
              <a:t> </a:t>
            </a:r>
            <a:r>
              <a:rPr lang="ko-KR" altLang="en-US" dirty="0"/>
              <a:t>적용  미리 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28923-B42A-43AE-AF55-3F1C946C93B8}"/>
              </a:ext>
            </a:extLst>
          </p:cNvPr>
          <p:cNvSpPr txBox="1"/>
          <p:nvPr/>
        </p:nvSpPr>
        <p:spPr>
          <a:xfrm>
            <a:off x="153030" y="1367522"/>
            <a:ext cx="1203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직접광</a:t>
            </a:r>
            <a:r>
              <a:rPr lang="ko-KR" altLang="en-US" dirty="0"/>
              <a:t> </a:t>
            </a:r>
            <a:r>
              <a:rPr lang="en-US" altLang="ko-KR" dirty="0"/>
              <a:t>(directional, point, spot light) </a:t>
            </a:r>
            <a:r>
              <a:rPr lang="ko-KR" altLang="en-US" dirty="0"/>
              <a:t>을 받지 못하는 부분은 어둡다</a:t>
            </a:r>
            <a:r>
              <a:rPr lang="en-US" altLang="ko-KR" dirty="0"/>
              <a:t>.  ( </a:t>
            </a:r>
            <a:r>
              <a:rPr lang="ko-KR" altLang="en-US" dirty="0"/>
              <a:t>캐릭터 얼굴을 검게 되지 않으려면 필수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금속성이 </a:t>
            </a:r>
            <a:r>
              <a:rPr lang="en-US" altLang="ko-KR" dirty="0"/>
              <a:t>1</a:t>
            </a:r>
            <a:r>
              <a:rPr lang="ko-KR" altLang="en-US" dirty="0"/>
              <a:t>이면 직접광과 시선의 조건에 맞는 빛만 카메라에 보인다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6EB659-4AB4-4FC7-C19E-DE440318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45" y="4756592"/>
            <a:ext cx="1757664" cy="1712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EBACDE-279E-726A-E25A-49304199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65" y="4835767"/>
            <a:ext cx="1714339" cy="1651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10F1E4-0FBC-CE88-BA53-6715FAE42413}"/>
              </a:ext>
            </a:extLst>
          </p:cNvPr>
          <p:cNvSpPr txBox="1"/>
          <p:nvPr/>
        </p:nvSpPr>
        <p:spPr>
          <a:xfrm>
            <a:off x="7142102" y="2775413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금속성 </a:t>
            </a:r>
            <a:r>
              <a:rPr lang="en-US" altLang="ko-KR" dirty="0"/>
              <a:t>0, </a:t>
            </a:r>
            <a:r>
              <a:rPr lang="ko-KR" altLang="en-US" dirty="0"/>
              <a:t>거칠기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56169-56A1-4FD8-C8AD-E70ACACA8CCB}"/>
              </a:ext>
            </a:extLst>
          </p:cNvPr>
          <p:cNvSpPr txBox="1"/>
          <p:nvPr/>
        </p:nvSpPr>
        <p:spPr>
          <a:xfrm>
            <a:off x="7238806" y="4800354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금속성 </a:t>
            </a:r>
            <a:r>
              <a:rPr lang="en-US" altLang="ko-KR" dirty="0"/>
              <a:t>1, </a:t>
            </a:r>
            <a:r>
              <a:rPr lang="ko-KR" altLang="en-US" dirty="0"/>
              <a:t>거칠기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179A5-0DE3-E5D6-3FDF-14B4529D4C5E}"/>
              </a:ext>
            </a:extLst>
          </p:cNvPr>
          <p:cNvSpPr txBox="1"/>
          <p:nvPr/>
        </p:nvSpPr>
        <p:spPr>
          <a:xfrm>
            <a:off x="426664" y="2176295"/>
            <a:ext cx="1153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float3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final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        Direct       + Indirect( IBL Diffuse</a:t>
            </a:r>
            <a:r>
              <a:rPr lang="ko-KR" alt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+ IBL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Specular)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1120C-5756-DA1E-076E-A7EFF42D1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045" y="2684126"/>
            <a:ext cx="1677604" cy="16518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01D3D4-B59F-64D3-7309-41FD815F0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65" y="2693085"/>
            <a:ext cx="1682967" cy="16501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A57540-220D-7DB2-7414-9FD19431E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38" y="2684126"/>
            <a:ext cx="1757664" cy="16518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E089914-2030-2FD4-0510-F63F2056D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274" y="4724579"/>
            <a:ext cx="1682967" cy="17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5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A9182-E208-4FF8-3604-6F946F00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IBL Baker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7DFFA-E6AD-DC63-260F-3EA50CA4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0" y="1967421"/>
            <a:ext cx="8374122" cy="4812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B63F8-B25E-98CA-849B-041F6E64F569}"/>
              </a:ext>
            </a:extLst>
          </p:cNvPr>
          <p:cNvSpPr txBox="1"/>
          <p:nvPr/>
        </p:nvSpPr>
        <p:spPr>
          <a:xfrm>
            <a:off x="233218" y="1449374"/>
            <a:ext cx="1122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간접광의 기반이 되는 환경 맵 </a:t>
            </a:r>
            <a:r>
              <a:rPr lang="en-US" altLang="ko-KR" dirty="0"/>
              <a:t>(HDRI </a:t>
            </a:r>
            <a:r>
              <a:rPr lang="ko-KR" altLang="en-US" dirty="0"/>
              <a:t>또는 </a:t>
            </a:r>
            <a:r>
              <a:rPr lang="en-US" altLang="ko-KR" dirty="0"/>
              <a:t>Cube </a:t>
            </a:r>
            <a:r>
              <a:rPr lang="en-US" altLang="ko-KR" dirty="0" err="1"/>
              <a:t>dds</a:t>
            </a:r>
            <a:r>
              <a:rPr lang="en-US" altLang="ko-KR" dirty="0"/>
              <a:t>) </a:t>
            </a:r>
            <a:r>
              <a:rPr lang="ko-KR" altLang="en-US" dirty="0"/>
              <a:t>으로  미리 계산된 빛의 정보를 텍스처로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08F0A-3338-1986-8C05-06658310ECB3}"/>
              </a:ext>
            </a:extLst>
          </p:cNvPr>
          <p:cNvSpPr txBox="1"/>
          <p:nvPr/>
        </p:nvSpPr>
        <p:spPr>
          <a:xfrm>
            <a:off x="37204" y="5046942"/>
            <a:ext cx="225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Output:</a:t>
            </a:r>
          </a:p>
          <a:p>
            <a:r>
              <a:rPr lang="ko-KR" altLang="en-US" dirty="0"/>
              <a:t>계산된 </a:t>
            </a:r>
            <a:r>
              <a:rPr lang="en-US" altLang="ko-KR" dirty="0"/>
              <a:t>IBL Specular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F6EA3-F45A-EEB0-792F-CA686E2FB7B3}"/>
              </a:ext>
            </a:extLst>
          </p:cNvPr>
          <p:cNvSpPr txBox="1"/>
          <p:nvPr/>
        </p:nvSpPr>
        <p:spPr>
          <a:xfrm>
            <a:off x="14252" y="5939425"/>
            <a:ext cx="299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Output: </a:t>
            </a:r>
          </a:p>
          <a:p>
            <a:r>
              <a:rPr lang="ko-KR" altLang="en-US" dirty="0"/>
              <a:t>계산된 </a:t>
            </a:r>
            <a:r>
              <a:rPr lang="en-US" altLang="ko-KR" dirty="0"/>
              <a:t>IBL Irradiance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6FFF6-8A3E-8F95-4068-BBE55CACF825}"/>
              </a:ext>
            </a:extLst>
          </p:cNvPr>
          <p:cNvSpPr txBox="1"/>
          <p:nvPr/>
        </p:nvSpPr>
        <p:spPr>
          <a:xfrm>
            <a:off x="3974652" y="451687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linkClick r:id="rId3"/>
              </a:rPr>
              <a:t>https://github.com/derkreature/IBLBaker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https://wkjarosz.github.io/hdrview/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85877-4339-EA63-F7B2-8957D1F652DB}"/>
              </a:ext>
            </a:extLst>
          </p:cNvPr>
          <p:cNvSpPr txBox="1"/>
          <p:nvPr/>
        </p:nvSpPr>
        <p:spPr>
          <a:xfrm>
            <a:off x="233218" y="1718889"/>
            <a:ext cx="277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https://ambientcg.com/</a:t>
            </a: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04AE6BAC-ED34-5F73-0183-B6045C9AA56C}"/>
              </a:ext>
            </a:extLst>
          </p:cNvPr>
          <p:cNvSpPr/>
          <p:nvPr/>
        </p:nvSpPr>
        <p:spPr>
          <a:xfrm rot="13056702">
            <a:off x="2342700" y="3746437"/>
            <a:ext cx="2973591" cy="2898871"/>
          </a:xfrm>
          <a:prstGeom prst="arc">
            <a:avLst/>
          </a:prstGeom>
          <a:ln w="66675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86F189CD-30B7-F98A-2166-A326B902453B}"/>
              </a:ext>
            </a:extLst>
          </p:cNvPr>
          <p:cNvSpPr/>
          <p:nvPr/>
        </p:nvSpPr>
        <p:spPr>
          <a:xfrm rot="12125933">
            <a:off x="2640468" y="3400220"/>
            <a:ext cx="2668369" cy="2539248"/>
          </a:xfrm>
          <a:prstGeom prst="arc">
            <a:avLst>
              <a:gd name="adj1" fmla="val 18318485"/>
              <a:gd name="adj2" fmla="val 0"/>
            </a:avLst>
          </a:prstGeom>
          <a:ln w="66675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6C240-2126-B5CA-2735-82978404E527}"/>
              </a:ext>
            </a:extLst>
          </p:cNvPr>
          <p:cNvSpPr txBox="1"/>
          <p:nvPr/>
        </p:nvSpPr>
        <p:spPr>
          <a:xfrm>
            <a:off x="91014" y="4074877"/>
            <a:ext cx="225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Input: HDRI image</a:t>
            </a:r>
          </a:p>
          <a:p>
            <a:r>
              <a:rPr lang="en-US" altLang="ko-KR" dirty="0"/>
              <a:t>       or Cube </a:t>
            </a:r>
            <a:r>
              <a:rPr lang="en-US" altLang="ko-KR" dirty="0" err="1"/>
              <a:t>dds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E0552-772D-CB0D-B658-5B65E5D19306}"/>
              </a:ext>
            </a:extLst>
          </p:cNvPr>
          <p:cNvSpPr txBox="1"/>
          <p:nvPr/>
        </p:nvSpPr>
        <p:spPr>
          <a:xfrm>
            <a:off x="91013" y="2967335"/>
            <a:ext cx="2259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Output:</a:t>
            </a:r>
          </a:p>
          <a:p>
            <a:r>
              <a:rPr lang="en-US" altLang="ko-KR" dirty="0"/>
              <a:t>Specular</a:t>
            </a:r>
            <a:r>
              <a:rPr lang="ko-KR" altLang="en-US" dirty="0"/>
              <a:t>를 위해 계산된 </a:t>
            </a:r>
            <a:r>
              <a:rPr lang="en-US" altLang="ko-KR" dirty="0"/>
              <a:t>LUT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EAC47-6046-0560-D7CB-FA51CF8A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9553" cy="1325563"/>
          </a:xfrm>
        </p:spPr>
        <p:txBody>
          <a:bodyPr/>
          <a:lstStyle/>
          <a:p>
            <a:r>
              <a:rPr lang="en-US" altLang="ko-KR" dirty="0"/>
              <a:t>IBL Irradiance Map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DBB52-0AAC-4875-B284-8DF0BA3C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2" y="1501420"/>
            <a:ext cx="3096241" cy="2278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1F6EF8-FD9F-8E91-437A-19E01C09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2" y="3924527"/>
            <a:ext cx="3096241" cy="244090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03AE15-2AFC-3022-61E8-F06860E9E52E}"/>
              </a:ext>
            </a:extLst>
          </p:cNvPr>
          <p:cNvCxnSpPr>
            <a:cxnSpLocks/>
          </p:cNvCxnSpPr>
          <p:nvPr/>
        </p:nvCxnSpPr>
        <p:spPr>
          <a:xfrm>
            <a:off x="1991287" y="2820936"/>
            <a:ext cx="0" cy="11734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622D94-C72A-FF7A-8ABC-D76D70083CFA}"/>
              </a:ext>
            </a:extLst>
          </p:cNvPr>
          <p:cNvSpPr txBox="1"/>
          <p:nvPr/>
        </p:nvSpPr>
        <p:spPr>
          <a:xfrm>
            <a:off x="3832731" y="3598575"/>
            <a:ext cx="794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지점에서의  </a:t>
            </a:r>
            <a:r>
              <a:rPr lang="en-US" altLang="ko-KR" dirty="0"/>
              <a:t>Normal </a:t>
            </a:r>
            <a:r>
              <a:rPr lang="ko-KR" altLang="en-US" dirty="0"/>
              <a:t>따라 받을 수 있는 반구의 </a:t>
            </a:r>
            <a:r>
              <a:rPr lang="en-US" altLang="ko-KR" dirty="0"/>
              <a:t>Lambert</a:t>
            </a:r>
            <a:r>
              <a:rPr lang="ko-KR" altLang="en-US" dirty="0"/>
              <a:t>적용된 빛</a:t>
            </a:r>
            <a:r>
              <a:rPr lang="en-US" altLang="ko-KR" dirty="0"/>
              <a:t> </a:t>
            </a:r>
            <a:r>
              <a:rPr lang="ko-KR" altLang="en-US" dirty="0"/>
              <a:t>총합</a:t>
            </a:r>
            <a:r>
              <a:rPr lang="en-US" altLang="ko-KR" dirty="0"/>
              <a:t> 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ko-KR" altLang="en-US" dirty="0"/>
              <a:t> 큐브 텍스처 </a:t>
            </a:r>
            <a:r>
              <a:rPr lang="en-US" altLang="ko-KR" dirty="0"/>
              <a:t>Normal </a:t>
            </a:r>
            <a:r>
              <a:rPr lang="ko-KR" altLang="en-US" dirty="0"/>
              <a:t>방향에 저장한다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B64B69-CC04-9BDC-EA63-D35AFD397247}"/>
              </a:ext>
            </a:extLst>
          </p:cNvPr>
          <p:cNvGrpSpPr/>
          <p:nvPr/>
        </p:nvGrpSpPr>
        <p:grpSpPr>
          <a:xfrm>
            <a:off x="6568243" y="4345341"/>
            <a:ext cx="5347564" cy="2363467"/>
            <a:chOff x="5062097" y="3732866"/>
            <a:chExt cx="6091671" cy="277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D72AB0-E6F7-C118-D5FC-B6390012B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2097" y="3732866"/>
              <a:ext cx="2759178" cy="2026574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584BBB1-CBC4-0C1F-32E7-DB00B89B3AD0}"/>
                </a:ext>
              </a:extLst>
            </p:cNvPr>
            <p:cNvSpPr/>
            <p:nvPr/>
          </p:nvSpPr>
          <p:spPr>
            <a:xfrm>
              <a:off x="6422036" y="3732866"/>
              <a:ext cx="101709" cy="1410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C85255-861E-F406-4AF5-CAA957E3215D}"/>
                </a:ext>
              </a:extLst>
            </p:cNvPr>
            <p:cNvSpPr/>
            <p:nvPr/>
          </p:nvSpPr>
          <p:spPr>
            <a:xfrm>
              <a:off x="5189094" y="3803406"/>
              <a:ext cx="2533297" cy="2699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4B844DA-0FB6-D688-31C2-F29449170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557230">
              <a:off x="8268264" y="3967728"/>
              <a:ext cx="2885504" cy="2026574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9A5658E-307A-C176-D2E7-CF29AA498304}"/>
                </a:ext>
              </a:extLst>
            </p:cNvPr>
            <p:cNvSpPr/>
            <p:nvPr/>
          </p:nvSpPr>
          <p:spPr>
            <a:xfrm rot="19982800">
              <a:off x="8689161" y="3748254"/>
              <a:ext cx="101709" cy="14108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290CA4C-4012-C170-082E-849EAE806434}"/>
                </a:ext>
              </a:extLst>
            </p:cNvPr>
            <p:cNvSpPr/>
            <p:nvPr/>
          </p:nvSpPr>
          <p:spPr>
            <a:xfrm>
              <a:off x="8559228" y="3797948"/>
              <a:ext cx="2493975" cy="2699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B2AEC43-0727-EAF7-8C86-5C54EFFB6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312" y="3906815"/>
              <a:ext cx="0" cy="116242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3A53B41-B79E-650B-86A3-464626DBB8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0015" y="3797947"/>
              <a:ext cx="1215905" cy="14652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B3BB49-7305-231C-CF6E-F4AE96CF7F28}"/>
              </a:ext>
            </a:extLst>
          </p:cNvPr>
          <p:cNvSpPr txBox="1"/>
          <p:nvPr/>
        </p:nvSpPr>
        <p:spPr>
          <a:xfrm>
            <a:off x="3449719" y="1451354"/>
            <a:ext cx="8648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방사조도</a:t>
            </a:r>
            <a:r>
              <a:rPr lang="en-US" altLang="ko-KR" dirty="0"/>
              <a:t> (Irradiance): </a:t>
            </a:r>
            <a:r>
              <a:rPr lang="ko-KR" altLang="en-US" dirty="0"/>
              <a:t>표면에 입사하는 빛의 에너지 밀도 </a:t>
            </a:r>
            <a:r>
              <a:rPr lang="en-US" altLang="ko-KR" dirty="0"/>
              <a:t>W/m² (</a:t>
            </a:r>
            <a:r>
              <a:rPr lang="ko-KR" altLang="en-US" dirty="0"/>
              <a:t>와트</a:t>
            </a:r>
            <a:r>
              <a:rPr lang="en-US" altLang="ko-KR" dirty="0"/>
              <a:t>/</a:t>
            </a:r>
            <a:r>
              <a:rPr lang="ko-KR" altLang="en-US" dirty="0"/>
              <a:t>제곱미터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표면 법선 </a:t>
            </a:r>
            <a:r>
              <a:rPr lang="en-US" altLang="ko-KR" b="1" dirty="0"/>
              <a:t>N </a:t>
            </a:r>
            <a:r>
              <a:rPr lang="ko-KR" altLang="en-US" b="1" dirty="0"/>
              <a:t>방향에서 들어오는 빛</a:t>
            </a:r>
            <a:r>
              <a:rPr lang="ko-KR" altLang="en-US" dirty="0"/>
              <a:t>을 </a:t>
            </a:r>
            <a:r>
              <a:rPr lang="en-US" altLang="ko-KR" b="1" dirty="0"/>
              <a:t>Lambert cosine term(=N·L)</a:t>
            </a:r>
            <a:r>
              <a:rPr lang="ko-KR" altLang="en-US" dirty="0"/>
              <a:t> 을 적용해서 적분</a:t>
            </a:r>
            <a:r>
              <a:rPr lang="en-US" altLang="ko-KR" dirty="0"/>
              <a:t>(</a:t>
            </a:r>
            <a:r>
              <a:rPr lang="ko-KR" altLang="en-US" dirty="0"/>
              <a:t>모든 방향에 대해 누적해서 더한다</a:t>
            </a:r>
            <a:r>
              <a:rPr lang="en-US" altLang="ko-KR" dirty="0"/>
              <a:t>)</a:t>
            </a:r>
            <a:r>
              <a:rPr lang="ko-KR" altLang="en-US" dirty="0"/>
              <a:t>한 값</a:t>
            </a:r>
            <a:r>
              <a:rPr lang="en-US" altLang="ko-KR" dirty="0"/>
              <a:t>. </a:t>
            </a:r>
            <a:r>
              <a:rPr lang="ko-KR" altLang="en-US" dirty="0"/>
              <a:t>거칠기</a:t>
            </a:r>
            <a:r>
              <a:rPr lang="en-US" altLang="ko-KR" dirty="0"/>
              <a:t>,</a:t>
            </a:r>
            <a:r>
              <a:rPr lang="ko-KR" altLang="en-US" dirty="0"/>
              <a:t>빛 방향과 시야에 무관</a:t>
            </a:r>
            <a:r>
              <a:rPr lang="en-US" altLang="ko-KR" dirty="0"/>
              <a:t>-&gt;</a:t>
            </a:r>
            <a:r>
              <a:rPr lang="ko-KR" altLang="en-US" dirty="0"/>
              <a:t>누적가능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0F188-3356-04AA-2163-6782F13E7AE1}"/>
              </a:ext>
            </a:extLst>
          </p:cNvPr>
          <p:cNvSpPr txBox="1"/>
          <p:nvPr/>
        </p:nvSpPr>
        <p:spPr>
          <a:xfrm>
            <a:off x="1789010" y="4440360"/>
            <a:ext cx="1801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TextureCube</a:t>
            </a:r>
            <a:endParaRPr lang="ko-KR" altLang="en-US" dirty="0"/>
          </a:p>
        </p:txBody>
      </p:sp>
      <p:pic>
        <p:nvPicPr>
          <p:cNvPr id="3074" name="Picture 2" descr="Converting the solid angle over the equivalent polar azimuth and inclination angle for PBR">
            <a:extLst>
              <a:ext uri="{FF2B5EF4-FFF2-40B4-BE49-F238E27FC236}">
                <a16:creationId xmlns:a16="http://schemas.microsoft.com/office/drawing/2014/main" id="{FD876F29-A80D-D131-811D-4F345891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4" y="4605737"/>
            <a:ext cx="3205363" cy="175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BA9B58-62BA-4504-44BE-0EE6DBDD503D}"/>
                  </a:ext>
                </a:extLst>
              </p:cNvPr>
              <p:cNvSpPr txBox="1"/>
              <p:nvPr/>
            </p:nvSpPr>
            <p:spPr>
              <a:xfrm>
                <a:off x="3832731" y="2886650"/>
                <a:ext cx="3425490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grow m:val="on"/>
                        <m:supHide m:val="on"/>
                        <m:ctrlPr>
                          <a:rPr lang="ar-AE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l-GR" altLang="ko-KR" i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ctrlPr>
                              <a:rPr lang="ar-AE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ar-AE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ko-KR" altLang="ar-A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d>
                      </m:e>
                    </m:nary>
                    <m:sSub>
                      <m:sSubPr>
                        <m:ctrlPr>
                          <a:rPr lang="ar-AE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e>
                        <m:sSub>
                          <m:sSubPr>
                            <m:ctrlPr>
                              <a:rPr lang="ar-AE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ko-KR" altLang="ar-A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ar-AE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ar-AE" altLang="ko-KR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ar-AE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ko-KR" altLang="ar-A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ar-AE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 </m:t>
                    </m:r>
                    <m:r>
                      <a:rPr lang="ko-KR" altLang="ar-AE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sSub>
                      <m:sSubPr>
                        <m:ctrlPr>
                          <a:rPr lang="ar-AE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ko-KR" altLang="ar-A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b="0" dirty="0">
                    <a:solidFill>
                      <a:srgbClr val="FF0000"/>
                    </a:solidFill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BA9B58-62BA-4504-44BE-0EE6DBDD5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731" y="2886650"/>
                <a:ext cx="3425490" cy="6587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45FA38C-9BF7-B1B2-4186-A912F35698A0}"/>
              </a:ext>
            </a:extLst>
          </p:cNvPr>
          <p:cNvSpPr txBox="1"/>
          <p:nvPr/>
        </p:nvSpPr>
        <p:spPr>
          <a:xfrm>
            <a:off x="3832731" y="2657991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IBL Diffuse BRDF</a:t>
            </a:r>
            <a:r>
              <a:rPr lang="ko-KR" altLang="en-US" sz="1400" dirty="0"/>
              <a:t>에서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22E382-681F-A02C-EA6C-3ECE34152C66}"/>
                  </a:ext>
                </a:extLst>
              </p:cNvPr>
              <p:cNvSpPr txBox="1"/>
              <p:nvPr/>
            </p:nvSpPr>
            <p:spPr>
              <a:xfrm>
                <a:off x="7446582" y="2571358"/>
                <a:ext cx="4566483" cy="9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limLow>
                        <m:limLow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grow m:val="on"/>
                                  <m:sup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d>
                                <m:dPr>
                                  <m:sepChr m:val=",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d>
                                <m:dPr>
                                  <m:ctrlP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ko-KR" altLang="en-US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ko-KR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ko-KR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ko-KR" altLang="en-US" b="0" i="1">
                              <a:latin typeface="Cambria Math" panose="02040503050406030204" pitchFamily="18" charset="0"/>
                            </a:rPr>
                            <m:t>Irradiance</m:t>
                          </m:r>
                          <m:r>
                            <m:rPr>
                              <m:nor/>
                            </m:rPr>
                            <a:rPr lang="ko-KR" alt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sepChr m:val=","/>
                              <m:ctrlP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ko-KR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lim>
                      </m:limLow>
                    </m:oMath>
                  </m:oMathPara>
                </a14:m>
                <a:endParaRPr lang="ko-KR" alt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22E382-681F-A02C-EA6C-3ECE34152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582" y="2571358"/>
                <a:ext cx="4566483" cy="9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40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17622</TotalTime>
  <Words>1856</Words>
  <Application>Microsoft Office PowerPoint</Application>
  <PresentationFormat>와이드스크린</PresentationFormat>
  <Paragraphs>229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돋움체</vt:lpstr>
      <vt:lpstr>맑은 고딕</vt:lpstr>
      <vt:lpstr>함초롬돋움</vt:lpstr>
      <vt:lpstr>Arial</vt:lpstr>
      <vt:lpstr>Cambria Math</vt:lpstr>
      <vt:lpstr>Cascadia Mono</vt:lpstr>
      <vt:lpstr>Office 테마</vt:lpstr>
      <vt:lpstr>Direct3D11 프로그래밍</vt:lpstr>
      <vt:lpstr>학습목표</vt:lpstr>
      <vt:lpstr>조명 (Illumination) 의 종류</vt:lpstr>
      <vt:lpstr>Global Illumination</vt:lpstr>
      <vt:lpstr>정적 간접광 종류</vt:lpstr>
      <vt:lpstr>동적 GI (간접광 표현) 구현 종류</vt:lpstr>
      <vt:lpstr>IBL 간접광 적용  미리 보기</vt:lpstr>
      <vt:lpstr>IBL Baker</vt:lpstr>
      <vt:lpstr>IBL Irradiance Map</vt:lpstr>
      <vt:lpstr>IBL Diffuse Term</vt:lpstr>
      <vt:lpstr>IBL Specular</vt:lpstr>
      <vt:lpstr>"Prefiltered EnvMap"</vt:lpstr>
      <vt:lpstr>BRDF LookUp Table</vt:lpstr>
      <vt:lpstr>IBL Specular (간접광 반사)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 프로그래밍</dc:title>
  <dc:creator>동원 이</dc:creator>
  <cp:lastModifiedBy>Dongwon Lee</cp:lastModifiedBy>
  <cp:revision>2214</cp:revision>
  <dcterms:created xsi:type="dcterms:W3CDTF">2023-08-01T07:18:03Z</dcterms:created>
  <dcterms:modified xsi:type="dcterms:W3CDTF">2025-12-07T19:51:14Z</dcterms:modified>
</cp:coreProperties>
</file>